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6" r:id="rId1"/>
  </p:sldMasterIdLst>
  <p:notesMasterIdLst>
    <p:notesMasterId r:id="rId25"/>
  </p:notesMasterIdLst>
  <p:handoutMasterIdLst>
    <p:handoutMasterId r:id="rId26"/>
  </p:handoutMasterIdLst>
  <p:sldIdLst>
    <p:sldId id="257" r:id="rId2"/>
    <p:sldId id="278" r:id="rId3"/>
    <p:sldId id="259" r:id="rId4"/>
    <p:sldId id="277" r:id="rId5"/>
    <p:sldId id="297" r:id="rId6"/>
    <p:sldId id="298" r:id="rId7"/>
    <p:sldId id="263" r:id="rId8"/>
    <p:sldId id="264" r:id="rId9"/>
    <p:sldId id="265" r:id="rId10"/>
    <p:sldId id="266" r:id="rId11"/>
    <p:sldId id="267" r:id="rId12"/>
    <p:sldId id="284" r:id="rId13"/>
    <p:sldId id="285" r:id="rId14"/>
    <p:sldId id="286" r:id="rId15"/>
    <p:sldId id="287" r:id="rId16"/>
    <p:sldId id="288" r:id="rId17"/>
    <p:sldId id="289" r:id="rId18"/>
    <p:sldId id="294" r:id="rId19"/>
    <p:sldId id="291" r:id="rId20"/>
    <p:sldId id="292" r:id="rId21"/>
    <p:sldId id="295" r:id="rId22"/>
    <p:sldId id="268" r:id="rId23"/>
    <p:sldId id="296" r:id="rId24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5" autoAdjust="0"/>
    <p:restoredTop sz="79977" autoAdjust="0"/>
  </p:normalViewPr>
  <p:slideViewPr>
    <p:cSldViewPr snapToGrid="0" snapToObjects="1">
      <p:cViewPr varScale="1">
        <p:scale>
          <a:sx n="104" d="100"/>
          <a:sy n="104" d="100"/>
        </p:scale>
        <p:origin x="-16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handoutMaster" Target="handoutMasters/handout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8AF661-DF2B-4583-8CE4-4A520D03B469}" type="doc">
      <dgm:prSet loTypeId="urn:microsoft.com/office/officeart/2009/3/layout/Descending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9283E6-645D-461F-AA49-0DEF2EADE948}">
      <dgm:prSet phldrT="[Text]" custT="1"/>
      <dgm:spPr/>
      <dgm:t>
        <a:bodyPr anchor="ctr"/>
        <a:lstStyle/>
        <a:p>
          <a:pPr algn="l">
            <a:lnSpc>
              <a:spcPct val="100000"/>
            </a:lnSpc>
          </a:pPr>
          <a:r>
            <a:rPr lang="en-US" sz="1800" dirty="0" smtClean="0">
              <a:latin typeface="Calibri"/>
              <a:cs typeface="Calibri"/>
            </a:rPr>
            <a:t>When consumers assume more financial risk they will manage healthcare costs more responsibly</a:t>
          </a:r>
          <a:endParaRPr lang="en-US" sz="1800" dirty="0"/>
        </a:p>
      </dgm:t>
    </dgm:pt>
    <dgm:pt modelId="{7C789F44-0788-48ED-855E-996833A502A9}" type="parTrans" cxnId="{F283F21F-73C4-4FD2-AFC1-2233236ABFCF}">
      <dgm:prSet/>
      <dgm:spPr/>
      <dgm:t>
        <a:bodyPr/>
        <a:lstStyle/>
        <a:p>
          <a:endParaRPr lang="en-US"/>
        </a:p>
      </dgm:t>
    </dgm:pt>
    <dgm:pt modelId="{977454DC-C49C-42B3-AD1C-E802FB6CF102}" type="sibTrans" cxnId="{F283F21F-73C4-4FD2-AFC1-2233236ABFCF}">
      <dgm:prSet/>
      <dgm:spPr/>
      <dgm:t>
        <a:bodyPr/>
        <a:lstStyle/>
        <a:p>
          <a:endParaRPr lang="en-US"/>
        </a:p>
      </dgm:t>
    </dgm:pt>
    <dgm:pt modelId="{27180CB4-30BD-4CB1-B44B-04DEB910CFFD}">
      <dgm:prSet phldrT="[Text]" custT="1"/>
      <dgm:spPr/>
      <dgm:t>
        <a:bodyPr/>
        <a:lstStyle/>
        <a:p>
          <a:r>
            <a:rPr lang="en-US" sz="1800" dirty="0" smtClean="0">
              <a:solidFill>
                <a:prstClr val="black"/>
              </a:solidFill>
              <a:latin typeface="Calibri"/>
              <a:cs typeface="Calibri"/>
            </a:rPr>
            <a:t>Patients are incented to become better healthcare consumers </a:t>
          </a:r>
          <a:endParaRPr lang="en-US" sz="1800" dirty="0"/>
        </a:p>
      </dgm:t>
    </dgm:pt>
    <dgm:pt modelId="{3ACA0B0F-C394-4309-A46E-5B36E337EE82}" type="parTrans" cxnId="{37B57E22-AE56-469E-87CF-B16531F4B37F}">
      <dgm:prSet/>
      <dgm:spPr/>
      <dgm:t>
        <a:bodyPr/>
        <a:lstStyle/>
        <a:p>
          <a:endParaRPr lang="en-US"/>
        </a:p>
      </dgm:t>
    </dgm:pt>
    <dgm:pt modelId="{DBC65F53-E9ED-493E-9574-22B833F15829}" type="sibTrans" cxnId="{37B57E22-AE56-469E-87CF-B16531F4B37F}">
      <dgm:prSet/>
      <dgm:spPr/>
      <dgm:t>
        <a:bodyPr/>
        <a:lstStyle/>
        <a:p>
          <a:endParaRPr lang="en-US"/>
        </a:p>
      </dgm:t>
    </dgm:pt>
    <dgm:pt modelId="{8DE25075-7D01-4AD8-AAED-EE21D94017BB}">
      <dgm:prSet phldrT="[Text]" custT="1"/>
      <dgm:spPr/>
      <dgm:t>
        <a:bodyPr/>
        <a:lstStyle/>
        <a:p>
          <a:r>
            <a:rPr lang="en-US" sz="1800" dirty="0" smtClean="0">
              <a:solidFill>
                <a:prstClr val="black"/>
              </a:solidFill>
              <a:latin typeface="Calibri"/>
              <a:cs typeface="Calibri"/>
            </a:rPr>
            <a:t>Conscious of utilization, cost and value of the services they purchase</a:t>
          </a:r>
          <a:endParaRPr lang="en-US" sz="1800" dirty="0"/>
        </a:p>
      </dgm:t>
    </dgm:pt>
    <dgm:pt modelId="{3653A111-6B6D-4C13-9948-4399B3F2257A}" type="parTrans" cxnId="{70BB4C19-C6F0-4D83-A12A-197BD30F3C84}">
      <dgm:prSet/>
      <dgm:spPr/>
      <dgm:t>
        <a:bodyPr/>
        <a:lstStyle/>
        <a:p>
          <a:endParaRPr lang="en-US"/>
        </a:p>
      </dgm:t>
    </dgm:pt>
    <dgm:pt modelId="{F92F91D2-793B-4B16-A23B-03626B807488}" type="sibTrans" cxnId="{70BB4C19-C6F0-4D83-A12A-197BD30F3C84}">
      <dgm:prSet/>
      <dgm:spPr/>
      <dgm:t>
        <a:bodyPr/>
        <a:lstStyle/>
        <a:p>
          <a:endParaRPr lang="en-US"/>
        </a:p>
      </dgm:t>
    </dgm:pt>
    <dgm:pt modelId="{8911238A-427E-4509-881C-A3A706F101FB}">
      <dgm:prSet phldrT="[Text]" custT="1"/>
      <dgm:spPr/>
      <dgm:t>
        <a:bodyPr/>
        <a:lstStyle/>
        <a:p>
          <a:r>
            <a:rPr lang="en-US" sz="1800" dirty="0" smtClean="0">
              <a:solidFill>
                <a:prstClr val="black"/>
              </a:solidFill>
              <a:latin typeface="Calibri"/>
              <a:cs typeface="Calibri"/>
            </a:rPr>
            <a:t> With </a:t>
          </a:r>
          <a:r>
            <a:rPr lang="en-US" sz="1800" b="1" dirty="0" smtClean="0">
              <a:solidFill>
                <a:prstClr val="black"/>
              </a:solidFill>
              <a:latin typeface="Calibri"/>
              <a:cs typeface="Calibri"/>
            </a:rPr>
            <a:t>transfer of risk</a:t>
          </a:r>
          <a:r>
            <a:rPr lang="en-US" sz="1700" b="1" dirty="0" smtClean="0">
              <a:solidFill>
                <a:prstClr val="black"/>
              </a:solidFill>
              <a:latin typeface="Calibri"/>
              <a:cs typeface="Calibri"/>
            </a:rPr>
            <a:t>  </a:t>
          </a:r>
          <a:endParaRPr lang="en-US" sz="1700" b="1" dirty="0"/>
        </a:p>
      </dgm:t>
    </dgm:pt>
    <dgm:pt modelId="{549CA1CA-C35F-4BD7-8BC0-0A35C6C32895}" type="parTrans" cxnId="{BF997348-4F0B-4B76-8C53-E9B38714C5AA}">
      <dgm:prSet/>
      <dgm:spPr/>
      <dgm:t>
        <a:bodyPr/>
        <a:lstStyle/>
        <a:p>
          <a:endParaRPr lang="en-US"/>
        </a:p>
      </dgm:t>
    </dgm:pt>
    <dgm:pt modelId="{DC8B0A12-A918-4596-9C4E-923CEF9837D1}" type="sibTrans" cxnId="{BF997348-4F0B-4B76-8C53-E9B38714C5AA}">
      <dgm:prSet/>
      <dgm:spPr/>
      <dgm:t>
        <a:bodyPr/>
        <a:lstStyle/>
        <a:p>
          <a:endParaRPr lang="en-US"/>
        </a:p>
      </dgm:t>
    </dgm:pt>
    <dgm:pt modelId="{F0BE07AD-64E1-4717-A519-5B5C1EB8F48E}">
      <dgm:prSet phldrT="[Text]" custT="1"/>
      <dgm:spPr/>
      <dgm:t>
        <a:bodyPr/>
        <a:lstStyle/>
        <a:p>
          <a:r>
            <a:rPr lang="en-US" sz="1700" dirty="0" smtClean="0">
              <a:solidFill>
                <a:prstClr val="black"/>
              </a:solidFill>
              <a:latin typeface="Calibri"/>
              <a:cs typeface="Calibri"/>
            </a:rPr>
            <a:t> </a:t>
          </a:r>
          <a:r>
            <a:rPr lang="en-US" sz="2000" b="1" dirty="0" smtClean="0">
              <a:solidFill>
                <a:prstClr val="black"/>
              </a:solidFill>
              <a:latin typeface="Calibri"/>
              <a:cs typeface="Calibri"/>
            </a:rPr>
            <a:t>“Retail healthcare” system</a:t>
          </a:r>
          <a:endParaRPr lang="en-US" sz="2000" b="1" dirty="0"/>
        </a:p>
      </dgm:t>
    </dgm:pt>
    <dgm:pt modelId="{13437168-9D09-49B9-AB21-E92C8894D4A3}" type="parTrans" cxnId="{64EB6F9D-3ED8-41A8-AC3E-69760833D108}">
      <dgm:prSet/>
      <dgm:spPr/>
      <dgm:t>
        <a:bodyPr/>
        <a:lstStyle/>
        <a:p>
          <a:endParaRPr lang="en-US"/>
        </a:p>
      </dgm:t>
    </dgm:pt>
    <dgm:pt modelId="{BBDB9D22-312C-4D48-BFB7-D648AE55A62A}" type="sibTrans" cxnId="{64EB6F9D-3ED8-41A8-AC3E-69760833D108}">
      <dgm:prSet/>
      <dgm:spPr/>
      <dgm:t>
        <a:bodyPr/>
        <a:lstStyle/>
        <a:p>
          <a:endParaRPr lang="en-US"/>
        </a:p>
      </dgm:t>
    </dgm:pt>
    <dgm:pt modelId="{319D5B63-A9C1-4CB7-9E6D-872DC02C62E3}">
      <dgm:prSet/>
      <dgm:spPr/>
      <dgm:t>
        <a:bodyPr/>
        <a:lstStyle/>
        <a:p>
          <a:endParaRPr lang="en-US" sz="1300" dirty="0">
            <a:solidFill>
              <a:prstClr val="black"/>
            </a:solidFill>
            <a:latin typeface="Calibri"/>
            <a:cs typeface="Calibri"/>
          </a:endParaRPr>
        </a:p>
      </dgm:t>
    </dgm:pt>
    <dgm:pt modelId="{40FE1B76-9BAF-4B1B-A312-7BACE82DE8EF}" type="parTrans" cxnId="{499B4C4B-62C9-4F42-A824-5DDD53457F8D}">
      <dgm:prSet/>
      <dgm:spPr/>
      <dgm:t>
        <a:bodyPr/>
        <a:lstStyle/>
        <a:p>
          <a:endParaRPr lang="en-US"/>
        </a:p>
      </dgm:t>
    </dgm:pt>
    <dgm:pt modelId="{BBE63812-5EC3-4ED7-BB41-EE3047AE2CF6}" type="sibTrans" cxnId="{499B4C4B-62C9-4F42-A824-5DDD53457F8D}">
      <dgm:prSet/>
      <dgm:spPr/>
      <dgm:t>
        <a:bodyPr/>
        <a:lstStyle/>
        <a:p>
          <a:endParaRPr lang="en-US"/>
        </a:p>
      </dgm:t>
    </dgm:pt>
    <dgm:pt modelId="{A80BB6C6-057A-4AB6-93BB-2C9DD392B04F}" type="pres">
      <dgm:prSet presAssocID="{708AF661-DF2B-4583-8CE4-4A520D03B469}" presName="Name0" presStyleCnt="0">
        <dgm:presLayoutVars>
          <dgm:chMax val="7"/>
          <dgm:chPref val="5"/>
        </dgm:presLayoutVars>
      </dgm:prSet>
      <dgm:spPr/>
      <dgm:t>
        <a:bodyPr/>
        <a:lstStyle/>
        <a:p>
          <a:endParaRPr lang="en-US"/>
        </a:p>
      </dgm:t>
    </dgm:pt>
    <dgm:pt modelId="{BF1EB9F1-3E05-41B6-ACAD-F281D71DF05F}" type="pres">
      <dgm:prSet presAssocID="{708AF661-DF2B-4583-8CE4-4A520D03B469}" presName="arrowNode" presStyleLbl="node1" presStyleIdx="0" presStyleCnt="1"/>
      <dgm:spPr/>
    </dgm:pt>
    <dgm:pt modelId="{5551BB3D-D5B3-475A-8313-F4B2516EAB12}" type="pres">
      <dgm:prSet presAssocID="{2F9283E6-645D-461F-AA49-0DEF2EADE948}" presName="txNode1" presStyleLbl="revTx" presStyleIdx="0" presStyleCnt="5" custScaleX="246268" custScaleY="105687" custLinFactNeighborX="-23175" custLinFactNeighborY="14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82CE94-6C0D-4D96-B062-CDDDBCDD840B}" type="pres">
      <dgm:prSet presAssocID="{27180CB4-30BD-4CB1-B44B-04DEB910CFFD}" presName="txNode2" presStyleLbl="revTx" presStyleIdx="1" presStyleCnt="5" custScaleY="92613" custLinFactNeighborX="-5478" custLinFactNeighborY="-189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01FF58-5804-4492-89E8-8DD1B4D21D4D}" type="pres">
      <dgm:prSet presAssocID="{DBC65F53-E9ED-493E-9574-22B833F15829}" presName="dotNode2" presStyleCnt="0"/>
      <dgm:spPr/>
    </dgm:pt>
    <dgm:pt modelId="{91CC23AD-DA10-4211-A3F1-0ADF627299B2}" type="pres">
      <dgm:prSet presAssocID="{DBC65F53-E9ED-493E-9574-22B833F15829}" presName="dotRepeatNode" presStyleLbl="fgShp" presStyleIdx="0" presStyleCnt="3"/>
      <dgm:spPr/>
      <dgm:t>
        <a:bodyPr/>
        <a:lstStyle/>
        <a:p>
          <a:endParaRPr lang="en-US"/>
        </a:p>
      </dgm:t>
    </dgm:pt>
    <dgm:pt modelId="{44603D70-F6A9-4DEB-B27E-AEC1F21B1BC6}" type="pres">
      <dgm:prSet presAssocID="{8DE25075-7D01-4AD8-AAED-EE21D94017BB}" presName="txNode3" presStyleLbl="revTx" presStyleIdx="2" presStyleCnt="5" custScaleX="102547" custScaleY="112094" custLinFactNeighborX="5503" custLinFactNeighborY="515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F0B57B-9D6E-4A33-8173-E9CA8499800B}" type="pres">
      <dgm:prSet presAssocID="{F92F91D2-793B-4B16-A23B-03626B807488}" presName="dotNode3" presStyleCnt="0"/>
      <dgm:spPr/>
    </dgm:pt>
    <dgm:pt modelId="{314DE9AC-1CC2-42D9-BA9A-D2BB9F3BAAAE}" type="pres">
      <dgm:prSet presAssocID="{F92F91D2-793B-4B16-A23B-03626B807488}" presName="dotRepeatNode" presStyleLbl="fgShp" presStyleIdx="1" presStyleCnt="3"/>
      <dgm:spPr/>
      <dgm:t>
        <a:bodyPr/>
        <a:lstStyle/>
        <a:p>
          <a:endParaRPr lang="en-US"/>
        </a:p>
      </dgm:t>
    </dgm:pt>
    <dgm:pt modelId="{22DA0151-2CFF-4EFD-8F93-8A28BA156D07}" type="pres">
      <dgm:prSet presAssocID="{8911238A-427E-4509-881C-A3A706F101FB}" presName="txNode4" presStyleLbl="revTx" presStyleIdx="3" presStyleCnt="5" custScaleX="135365" custScaleY="66618" custLinFactNeighborX="6573" custLinFactNeighborY="-13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EAC489-391C-4042-9DAA-A64E685F3994}" type="pres">
      <dgm:prSet presAssocID="{DC8B0A12-A918-4596-9C4E-923CEF9837D1}" presName="dotNode4" presStyleCnt="0"/>
      <dgm:spPr/>
    </dgm:pt>
    <dgm:pt modelId="{4BF65573-F887-405B-B7E2-1F077DC16F2D}" type="pres">
      <dgm:prSet presAssocID="{DC8B0A12-A918-4596-9C4E-923CEF9837D1}" presName="dotRepeatNode" presStyleLbl="fgShp" presStyleIdx="2" presStyleCnt="3"/>
      <dgm:spPr/>
      <dgm:t>
        <a:bodyPr/>
        <a:lstStyle/>
        <a:p>
          <a:endParaRPr lang="en-US"/>
        </a:p>
      </dgm:t>
    </dgm:pt>
    <dgm:pt modelId="{FDFA1C22-0EEA-4677-9B3F-26DE658AB1CB}" type="pres">
      <dgm:prSet presAssocID="{F0BE07AD-64E1-4717-A519-5B5C1EB8F48E}" presName="txNode5" presStyleLbl="revTx" presStyleIdx="4" presStyleCnt="5" custScaleX="116893" custScaleY="848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997348-4F0B-4B76-8C53-E9B38714C5AA}" srcId="{708AF661-DF2B-4583-8CE4-4A520D03B469}" destId="{8911238A-427E-4509-881C-A3A706F101FB}" srcOrd="3" destOrd="0" parTransId="{549CA1CA-C35F-4BD7-8BC0-0A35C6C32895}" sibTransId="{DC8B0A12-A918-4596-9C4E-923CEF9837D1}"/>
    <dgm:cxn modelId="{7A50A52A-C3A1-4AA5-AE89-1BA16E392323}" type="presOf" srcId="{DC8B0A12-A918-4596-9C4E-923CEF9837D1}" destId="{4BF65573-F887-405B-B7E2-1F077DC16F2D}" srcOrd="0" destOrd="0" presId="urn:microsoft.com/office/officeart/2009/3/layout/DescendingProcess"/>
    <dgm:cxn modelId="{499B4C4B-62C9-4F42-A824-5DDD53457F8D}" srcId="{F0BE07AD-64E1-4717-A519-5B5C1EB8F48E}" destId="{319D5B63-A9C1-4CB7-9E6D-872DC02C62E3}" srcOrd="0" destOrd="0" parTransId="{40FE1B76-9BAF-4B1B-A312-7BACE82DE8EF}" sibTransId="{BBE63812-5EC3-4ED7-BB41-EE3047AE2CF6}"/>
    <dgm:cxn modelId="{81A09357-080D-4266-A83F-545030B8D876}" type="presOf" srcId="{DBC65F53-E9ED-493E-9574-22B833F15829}" destId="{91CC23AD-DA10-4211-A3F1-0ADF627299B2}" srcOrd="0" destOrd="0" presId="urn:microsoft.com/office/officeart/2009/3/layout/DescendingProcess"/>
    <dgm:cxn modelId="{342EB9E0-88E0-4CA7-A24F-86B01B86D9F1}" type="presOf" srcId="{319D5B63-A9C1-4CB7-9E6D-872DC02C62E3}" destId="{FDFA1C22-0EEA-4677-9B3F-26DE658AB1CB}" srcOrd="0" destOrd="1" presId="urn:microsoft.com/office/officeart/2009/3/layout/DescendingProcess"/>
    <dgm:cxn modelId="{8681B645-E1DF-43B5-B789-FE1BC85F7513}" type="presOf" srcId="{8911238A-427E-4509-881C-A3A706F101FB}" destId="{22DA0151-2CFF-4EFD-8F93-8A28BA156D07}" srcOrd="0" destOrd="0" presId="urn:microsoft.com/office/officeart/2009/3/layout/DescendingProcess"/>
    <dgm:cxn modelId="{66F5AC6B-C006-4428-A3CA-D4FC27BCCF92}" type="presOf" srcId="{2F9283E6-645D-461F-AA49-0DEF2EADE948}" destId="{5551BB3D-D5B3-475A-8313-F4B2516EAB12}" srcOrd="0" destOrd="0" presId="urn:microsoft.com/office/officeart/2009/3/layout/DescendingProcess"/>
    <dgm:cxn modelId="{75028966-D556-4DD4-AC91-4AF58AD50EBA}" type="presOf" srcId="{8DE25075-7D01-4AD8-AAED-EE21D94017BB}" destId="{44603D70-F6A9-4DEB-B27E-AEC1F21B1BC6}" srcOrd="0" destOrd="0" presId="urn:microsoft.com/office/officeart/2009/3/layout/DescendingProcess"/>
    <dgm:cxn modelId="{37B57E22-AE56-469E-87CF-B16531F4B37F}" srcId="{708AF661-DF2B-4583-8CE4-4A520D03B469}" destId="{27180CB4-30BD-4CB1-B44B-04DEB910CFFD}" srcOrd="1" destOrd="0" parTransId="{3ACA0B0F-C394-4309-A46E-5B36E337EE82}" sibTransId="{DBC65F53-E9ED-493E-9574-22B833F15829}"/>
    <dgm:cxn modelId="{96E0A30A-CE36-4265-B2BE-AA17E36ACDF5}" type="presOf" srcId="{27180CB4-30BD-4CB1-B44B-04DEB910CFFD}" destId="{F782CE94-6C0D-4D96-B062-CDDDBCDD840B}" srcOrd="0" destOrd="0" presId="urn:microsoft.com/office/officeart/2009/3/layout/DescendingProcess"/>
    <dgm:cxn modelId="{70BB4C19-C6F0-4D83-A12A-197BD30F3C84}" srcId="{708AF661-DF2B-4583-8CE4-4A520D03B469}" destId="{8DE25075-7D01-4AD8-AAED-EE21D94017BB}" srcOrd="2" destOrd="0" parTransId="{3653A111-6B6D-4C13-9948-4399B3F2257A}" sibTransId="{F92F91D2-793B-4B16-A23B-03626B807488}"/>
    <dgm:cxn modelId="{F283F21F-73C4-4FD2-AFC1-2233236ABFCF}" srcId="{708AF661-DF2B-4583-8CE4-4A520D03B469}" destId="{2F9283E6-645D-461F-AA49-0DEF2EADE948}" srcOrd="0" destOrd="0" parTransId="{7C789F44-0788-48ED-855E-996833A502A9}" sibTransId="{977454DC-C49C-42B3-AD1C-E802FB6CF102}"/>
    <dgm:cxn modelId="{041466E3-E161-47C8-8AAD-0245848CA12B}" type="presOf" srcId="{F0BE07AD-64E1-4717-A519-5B5C1EB8F48E}" destId="{FDFA1C22-0EEA-4677-9B3F-26DE658AB1CB}" srcOrd="0" destOrd="0" presId="urn:microsoft.com/office/officeart/2009/3/layout/DescendingProcess"/>
    <dgm:cxn modelId="{64EB6F9D-3ED8-41A8-AC3E-69760833D108}" srcId="{708AF661-DF2B-4583-8CE4-4A520D03B469}" destId="{F0BE07AD-64E1-4717-A519-5B5C1EB8F48E}" srcOrd="4" destOrd="0" parTransId="{13437168-9D09-49B9-AB21-E92C8894D4A3}" sibTransId="{BBDB9D22-312C-4D48-BFB7-D648AE55A62A}"/>
    <dgm:cxn modelId="{AEF16516-4EDD-49AF-A665-C559B12DB669}" type="presOf" srcId="{F92F91D2-793B-4B16-A23B-03626B807488}" destId="{314DE9AC-1CC2-42D9-BA9A-D2BB9F3BAAAE}" srcOrd="0" destOrd="0" presId="urn:microsoft.com/office/officeart/2009/3/layout/DescendingProcess"/>
    <dgm:cxn modelId="{52D8825C-5CCA-4A96-A365-CA5ED7FFBE23}" type="presOf" srcId="{708AF661-DF2B-4583-8CE4-4A520D03B469}" destId="{A80BB6C6-057A-4AB6-93BB-2C9DD392B04F}" srcOrd="0" destOrd="0" presId="urn:microsoft.com/office/officeart/2009/3/layout/DescendingProcess"/>
    <dgm:cxn modelId="{5F608E81-D5A3-43BB-AFF1-36926DF22538}" type="presParOf" srcId="{A80BB6C6-057A-4AB6-93BB-2C9DD392B04F}" destId="{BF1EB9F1-3E05-41B6-ACAD-F281D71DF05F}" srcOrd="0" destOrd="0" presId="urn:microsoft.com/office/officeart/2009/3/layout/DescendingProcess"/>
    <dgm:cxn modelId="{9750330C-D0CC-47C7-BACE-5F7B97D2A1BE}" type="presParOf" srcId="{A80BB6C6-057A-4AB6-93BB-2C9DD392B04F}" destId="{5551BB3D-D5B3-475A-8313-F4B2516EAB12}" srcOrd="1" destOrd="0" presId="urn:microsoft.com/office/officeart/2009/3/layout/DescendingProcess"/>
    <dgm:cxn modelId="{A14C58E9-33A3-48A4-9B80-9CAFD65170F6}" type="presParOf" srcId="{A80BB6C6-057A-4AB6-93BB-2C9DD392B04F}" destId="{F782CE94-6C0D-4D96-B062-CDDDBCDD840B}" srcOrd="2" destOrd="0" presId="urn:microsoft.com/office/officeart/2009/3/layout/DescendingProcess"/>
    <dgm:cxn modelId="{002D8EBC-37D6-4DE3-AB22-4B80442D5CB1}" type="presParOf" srcId="{A80BB6C6-057A-4AB6-93BB-2C9DD392B04F}" destId="{A601FF58-5804-4492-89E8-8DD1B4D21D4D}" srcOrd="3" destOrd="0" presId="urn:microsoft.com/office/officeart/2009/3/layout/DescendingProcess"/>
    <dgm:cxn modelId="{67DC21C8-1D67-4901-8430-6F046507B777}" type="presParOf" srcId="{A601FF58-5804-4492-89E8-8DD1B4D21D4D}" destId="{91CC23AD-DA10-4211-A3F1-0ADF627299B2}" srcOrd="0" destOrd="0" presId="urn:microsoft.com/office/officeart/2009/3/layout/DescendingProcess"/>
    <dgm:cxn modelId="{01E4BE1B-66D6-40D4-AB54-643EC2535B36}" type="presParOf" srcId="{A80BB6C6-057A-4AB6-93BB-2C9DD392B04F}" destId="{44603D70-F6A9-4DEB-B27E-AEC1F21B1BC6}" srcOrd="4" destOrd="0" presId="urn:microsoft.com/office/officeart/2009/3/layout/DescendingProcess"/>
    <dgm:cxn modelId="{7C844F24-3884-4353-9002-45F1C05595D2}" type="presParOf" srcId="{A80BB6C6-057A-4AB6-93BB-2C9DD392B04F}" destId="{35F0B57B-9D6E-4A33-8173-E9CA8499800B}" srcOrd="5" destOrd="0" presId="urn:microsoft.com/office/officeart/2009/3/layout/DescendingProcess"/>
    <dgm:cxn modelId="{BF8884FF-9CCE-49F9-AECA-0E5AFFF15C72}" type="presParOf" srcId="{35F0B57B-9D6E-4A33-8173-E9CA8499800B}" destId="{314DE9AC-1CC2-42D9-BA9A-D2BB9F3BAAAE}" srcOrd="0" destOrd="0" presId="urn:microsoft.com/office/officeart/2009/3/layout/DescendingProcess"/>
    <dgm:cxn modelId="{D5A6F064-6A96-4CD7-8926-E3181336865B}" type="presParOf" srcId="{A80BB6C6-057A-4AB6-93BB-2C9DD392B04F}" destId="{22DA0151-2CFF-4EFD-8F93-8A28BA156D07}" srcOrd="6" destOrd="0" presId="urn:microsoft.com/office/officeart/2009/3/layout/DescendingProcess"/>
    <dgm:cxn modelId="{75DA3F81-2151-4DE6-B6B5-F08AAA2E12B3}" type="presParOf" srcId="{A80BB6C6-057A-4AB6-93BB-2C9DD392B04F}" destId="{4EEAC489-391C-4042-9DAA-A64E685F3994}" srcOrd="7" destOrd="0" presId="urn:microsoft.com/office/officeart/2009/3/layout/DescendingProcess"/>
    <dgm:cxn modelId="{AF0801F4-44B7-4C0B-8B32-AE804E067023}" type="presParOf" srcId="{4EEAC489-391C-4042-9DAA-A64E685F3994}" destId="{4BF65573-F887-405B-B7E2-1F077DC16F2D}" srcOrd="0" destOrd="0" presId="urn:microsoft.com/office/officeart/2009/3/layout/DescendingProcess"/>
    <dgm:cxn modelId="{2E504029-07F2-4570-9FF5-3A0A97158ED7}" type="presParOf" srcId="{A80BB6C6-057A-4AB6-93BB-2C9DD392B04F}" destId="{FDFA1C22-0EEA-4677-9B3F-26DE658AB1CB}" srcOrd="8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1EB9F1-3E05-41B6-ACAD-F281D71DF05F}">
      <dsp:nvSpPr>
        <dsp:cNvPr id="0" name=""/>
        <dsp:cNvSpPr/>
      </dsp:nvSpPr>
      <dsp:spPr>
        <a:xfrm rot="4396374">
          <a:off x="2274757" y="986531"/>
          <a:ext cx="4231359" cy="2950845"/>
        </a:xfrm>
        <a:prstGeom prst="swooshArrow">
          <a:avLst>
            <a:gd name="adj1" fmla="val 16310"/>
            <a:gd name="adj2" fmla="val 313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CC23AD-DA10-4211-A3F1-0ADF627299B2}">
      <dsp:nvSpPr>
        <dsp:cNvPr id="0" name=""/>
        <dsp:cNvSpPr/>
      </dsp:nvSpPr>
      <dsp:spPr>
        <a:xfrm>
          <a:off x="3859837" y="1371836"/>
          <a:ext cx="106855" cy="106855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4DE9AC-1CC2-42D9-BA9A-D2BB9F3BAAAE}">
      <dsp:nvSpPr>
        <dsp:cNvPr id="0" name=""/>
        <dsp:cNvSpPr/>
      </dsp:nvSpPr>
      <dsp:spPr>
        <a:xfrm>
          <a:off x="4591500" y="1961990"/>
          <a:ext cx="106855" cy="106855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F65573-F887-405B-B7E2-1F077DC16F2D}">
      <dsp:nvSpPr>
        <dsp:cNvPr id="0" name=""/>
        <dsp:cNvSpPr/>
      </dsp:nvSpPr>
      <dsp:spPr>
        <a:xfrm>
          <a:off x="5139843" y="2652137"/>
          <a:ext cx="106855" cy="106855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51BB3D-D5B3-475A-8313-F4B2516EAB12}">
      <dsp:nvSpPr>
        <dsp:cNvPr id="0" name=""/>
        <dsp:cNvSpPr/>
      </dsp:nvSpPr>
      <dsp:spPr>
        <a:xfrm>
          <a:off x="69778" y="1"/>
          <a:ext cx="4912935" cy="8288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Calibri"/>
              <a:cs typeface="Calibri"/>
            </a:rPr>
            <a:t>When consumers assume more financial risk they will manage healthcare costs more responsibly</a:t>
          </a:r>
          <a:endParaRPr lang="en-US" sz="1800" kern="1200" dirty="0"/>
        </a:p>
      </dsp:txBody>
      <dsp:txXfrm>
        <a:off x="69778" y="1"/>
        <a:ext cx="4912935" cy="828858"/>
      </dsp:txXfrm>
    </dsp:sp>
    <dsp:sp modelId="{F782CE94-6C0D-4D96-B062-CDDDBCDD840B}">
      <dsp:nvSpPr>
        <dsp:cNvPr id="0" name=""/>
        <dsp:cNvSpPr/>
      </dsp:nvSpPr>
      <dsp:spPr>
        <a:xfrm>
          <a:off x="4311818" y="913242"/>
          <a:ext cx="2911555" cy="726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prstClr val="black"/>
              </a:solidFill>
              <a:latin typeface="Calibri"/>
              <a:cs typeface="Calibri"/>
            </a:rPr>
            <a:t>Patients are incented to become better healthcare consumers </a:t>
          </a:r>
          <a:endParaRPr lang="en-US" sz="1800" kern="1200" dirty="0"/>
        </a:p>
      </dsp:txBody>
      <dsp:txXfrm>
        <a:off x="4311818" y="913242"/>
        <a:ext cx="2911555" cy="726324"/>
      </dsp:txXfrm>
    </dsp:sp>
    <dsp:sp modelId="{44603D70-F6A9-4DEB-B27E-AEC1F21B1BC6}">
      <dsp:nvSpPr>
        <dsp:cNvPr id="0" name=""/>
        <dsp:cNvSpPr/>
      </dsp:nvSpPr>
      <dsp:spPr>
        <a:xfrm>
          <a:off x="2089158" y="1979906"/>
          <a:ext cx="2377512" cy="879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prstClr val="black"/>
              </a:solidFill>
              <a:latin typeface="Calibri"/>
              <a:cs typeface="Calibri"/>
            </a:rPr>
            <a:t>Conscious of utilization, cost and value of the services they purchase</a:t>
          </a:r>
          <a:endParaRPr lang="en-US" sz="1800" kern="1200" dirty="0"/>
        </a:p>
      </dsp:txBody>
      <dsp:txXfrm>
        <a:off x="2089158" y="1979906"/>
        <a:ext cx="2377512" cy="879105"/>
      </dsp:txXfrm>
    </dsp:sp>
    <dsp:sp modelId="{22DA0151-2CFF-4EFD-8F93-8A28BA156D07}">
      <dsp:nvSpPr>
        <dsp:cNvPr id="0" name=""/>
        <dsp:cNvSpPr/>
      </dsp:nvSpPr>
      <dsp:spPr>
        <a:xfrm>
          <a:off x="5405915" y="2433701"/>
          <a:ext cx="2408527" cy="5224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prstClr val="black"/>
              </a:solidFill>
              <a:latin typeface="Calibri"/>
              <a:cs typeface="Calibri"/>
            </a:rPr>
            <a:t> With </a:t>
          </a:r>
          <a:r>
            <a:rPr lang="en-US" sz="1800" b="1" kern="1200" dirty="0" smtClean="0">
              <a:solidFill>
                <a:prstClr val="black"/>
              </a:solidFill>
              <a:latin typeface="Calibri"/>
              <a:cs typeface="Calibri"/>
            </a:rPr>
            <a:t>transfer of risk</a:t>
          </a:r>
          <a:r>
            <a:rPr lang="en-US" sz="1700" b="1" kern="1200" dirty="0" smtClean="0">
              <a:solidFill>
                <a:prstClr val="black"/>
              </a:solidFill>
              <a:latin typeface="Calibri"/>
              <a:cs typeface="Calibri"/>
            </a:rPr>
            <a:t>  </a:t>
          </a:r>
          <a:endParaRPr lang="en-US" sz="1700" b="1" kern="1200" dirty="0"/>
        </a:p>
      </dsp:txBody>
      <dsp:txXfrm>
        <a:off x="5405915" y="2433701"/>
        <a:ext cx="2408527" cy="522456"/>
      </dsp:txXfrm>
    </dsp:sp>
    <dsp:sp modelId="{FDFA1C22-0EEA-4677-9B3F-26DE658AB1CB}">
      <dsp:nvSpPr>
        <dsp:cNvPr id="0" name=""/>
        <dsp:cNvSpPr/>
      </dsp:nvSpPr>
      <dsp:spPr>
        <a:xfrm>
          <a:off x="4459276" y="4188077"/>
          <a:ext cx="3151300" cy="665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>
              <a:solidFill>
                <a:prstClr val="black"/>
              </a:solidFill>
              <a:latin typeface="Calibri"/>
              <a:cs typeface="Calibri"/>
            </a:rPr>
            <a:t> </a:t>
          </a:r>
          <a:r>
            <a:rPr lang="en-US" sz="2000" b="1" kern="1200" dirty="0" smtClean="0">
              <a:solidFill>
                <a:prstClr val="black"/>
              </a:solidFill>
              <a:latin typeface="Calibri"/>
              <a:cs typeface="Calibri"/>
            </a:rPr>
            <a:t>“Retail healthcare” system</a:t>
          </a:r>
          <a:endParaRPr lang="en-US" sz="20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>
            <a:solidFill>
              <a:prstClr val="black"/>
            </a:solidFill>
            <a:latin typeface="Calibri"/>
            <a:cs typeface="Calibri"/>
          </a:endParaRPr>
        </a:p>
      </dsp:txBody>
      <dsp:txXfrm>
        <a:off x="4459276" y="4188077"/>
        <a:ext cx="3151300" cy="6651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8447B21-800A-CC42-9E8B-F8A33034E471}" type="datetimeFigureOut">
              <a:rPr lang="en-US"/>
              <a:pPr/>
              <a:t>1/22/16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EA8730E9-5414-0041-A3F8-702706B085A8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707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620B114-5EEA-2842-8D03-8930483A3BD0}" type="datetimeFigureOut">
              <a:rPr lang="en-US"/>
              <a:pPr/>
              <a:t>1/22/16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747AF82-03DD-4543-8172-5E7D4DC984FA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54666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MS PGothic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Recognize</a:t>
            </a:r>
            <a:r>
              <a:rPr lang="en-US" baseline="0" dirty="0" smtClean="0"/>
              <a:t> the new consumer of healthcare and the new healthcare environment and because of that the new provider that you must become to meet the challenges of the current healthcare landscape.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7AF82-03DD-4543-8172-5E7D4DC984FA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097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latin typeface="Calibri"/>
                <a:cs typeface="Calibri"/>
              </a:rPr>
              <a:t>The fundamental changes a business, industry or profession needs to make to be successful when there is a change in the market environment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7AF82-03DD-4543-8172-5E7D4DC984FA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375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Fee</a:t>
            </a:r>
            <a:r>
              <a:rPr lang="en-US" baseline="0" dirty="0" smtClean="0"/>
              <a:t> for service model in its purest form holds neither the patient nor the provider at risk for cost or quality of care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7AF82-03DD-4543-8172-5E7D4DC984FA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067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Healthcare is not just a purchased commodity. An individual’s personal beliefs and values will play</a:t>
            </a:r>
            <a:r>
              <a:rPr lang="en-US" baseline="0" dirty="0" smtClean="0"/>
              <a:t> an important role in the choices they make.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7AF82-03DD-4543-8172-5E7D4DC984FA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2039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Innovation is not always about discovering the next “big new thing”. It is often about how existing processes and technology are combined in novel</a:t>
            </a:r>
            <a:r>
              <a:rPr lang="en-US" baseline="0" dirty="0" smtClean="0"/>
              <a:t> ways to produce value.</a:t>
            </a:r>
          </a:p>
          <a:p>
            <a:r>
              <a:rPr lang="en-US" baseline="0" dirty="0" smtClean="0"/>
              <a:t>“expert-to-expert” learning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7AF82-03DD-4543-8172-5E7D4DC984FA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3198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7AF82-03DD-4543-8172-5E7D4DC984FA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345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7AF82-03DD-4543-8172-5E7D4DC984FA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080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6.emf"/><Relationship Id="rId5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6.emf"/><Relationship Id="rId5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em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099" y="1401084"/>
            <a:ext cx="7313387" cy="120624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800100" y="2687156"/>
            <a:ext cx="7313386" cy="9144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52920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ullet Slide with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0700"/>
            <a:ext cx="91535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11900"/>
            <a:ext cx="9153525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413" y="6532563"/>
            <a:ext cx="7429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443663"/>
            <a:ext cx="12954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81050"/>
            <a:ext cx="8229600" cy="636588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1">
                <a:latin typeface="+mj-lt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buFont typeface="Arial"/>
              <a:buChar char="•"/>
              <a:defRPr sz="2000"/>
            </a:lvl1pPr>
            <a:lvl2pPr>
              <a:defRPr sz="2000"/>
            </a:lvl2pPr>
            <a:lvl3pPr>
              <a:defRPr sz="2000"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680200" y="645001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r" eaLnBrk="1" hangingPunct="1">
              <a:defRPr sz="1100"/>
            </a:lvl1pPr>
          </a:lstStyle>
          <a:p>
            <a:fld id="{DF294F7C-E4D3-0B4E-92B2-3F594DACEAF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570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btitle Slide with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0700"/>
            <a:ext cx="91535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11900"/>
            <a:ext cx="9153525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413" y="6532563"/>
            <a:ext cx="7429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443663"/>
            <a:ext cx="12954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2368550"/>
            <a:ext cx="8229600" cy="636588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1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1"/>
          </p:nvPr>
        </p:nvSpPr>
        <p:spPr>
          <a:xfrm>
            <a:off x="457200" y="3113088"/>
            <a:ext cx="8229600" cy="636587"/>
          </a:xfrm>
          <a:prstGeom prst="rect">
            <a:avLst/>
          </a:prstGeom>
        </p:spPr>
        <p:txBody>
          <a:bodyPr vert="horz"/>
          <a:lstStyle>
            <a:lvl1pPr marL="0" indent="0"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680200" y="645001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r" eaLnBrk="1" hangingPunct="1">
              <a:defRPr sz="1100"/>
            </a:lvl1pPr>
          </a:lstStyle>
          <a:p>
            <a:fld id="{484F5A05-24EF-F543-AD3F-B4C8D9460850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1797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ullet Slide n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11900"/>
            <a:ext cx="9153525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413" y="6532563"/>
            <a:ext cx="7429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443663"/>
            <a:ext cx="12954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81050"/>
            <a:ext cx="8229600" cy="636588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1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457200" indent="-457200">
              <a:buFont typeface="Arial"/>
              <a:buChar char="•"/>
              <a:defRPr sz="2000"/>
            </a:lvl1pPr>
            <a:lvl2pPr>
              <a:defRPr sz="2000"/>
            </a:lvl2pPr>
            <a:lvl3pPr>
              <a:defRPr sz="2000"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680200" y="645001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r" eaLnBrk="1" hangingPunct="1">
              <a:defRPr sz="1100"/>
            </a:lvl1pPr>
          </a:lstStyle>
          <a:p>
            <a:fld id="{5939D731-6FBA-7C43-A18D-8065992306B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845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btitle Slide n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11900"/>
            <a:ext cx="9153525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413" y="6532563"/>
            <a:ext cx="7429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443663"/>
            <a:ext cx="12954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2368550"/>
            <a:ext cx="8229600" cy="636588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1"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10"/>
          <p:cNvSpPr>
            <a:spLocks noGrp="1"/>
          </p:cNvSpPr>
          <p:nvPr>
            <p:ph sz="quarter" idx="11"/>
          </p:nvPr>
        </p:nvSpPr>
        <p:spPr>
          <a:xfrm>
            <a:off x="457200" y="3113088"/>
            <a:ext cx="8229600" cy="636587"/>
          </a:xfrm>
          <a:prstGeom prst="rect">
            <a:avLst/>
          </a:prstGeom>
        </p:spPr>
        <p:txBody>
          <a:bodyPr vert="horz"/>
          <a:lstStyle>
            <a:lvl1pPr marL="0" indent="0"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680200" y="6450013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r" eaLnBrk="1" hangingPunct="1">
              <a:defRPr sz="1100"/>
            </a:lvl1pPr>
          </a:lstStyle>
          <a:p>
            <a:fld id="{2212BCDF-92CA-3D46-97DA-9AC45938F35D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16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4690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image" Target="../media/image1.jpeg"/><Relationship Id="rId9" Type="http://schemas.openxmlformats.org/officeDocument/2006/relationships/image" Target="../media/image2.jpeg"/><Relationship Id="rId10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8550"/>
            <a:ext cx="91535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900" y="0"/>
            <a:ext cx="4229100" cy="59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0" y="5164138"/>
            <a:ext cx="2170113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2200" b="1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  <a:ea typeface="MS PGothic" panose="020B0600070205080204" pitchFamily="34" charset="-128"/>
          <a:cs typeface="MS PGothic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  <a:ea typeface="MS PGothic" panose="020B0600070205080204" pitchFamily="34" charset="-128"/>
          <a:cs typeface="MS PGothic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  <a:ea typeface="MS PGothic" panose="020B0600070205080204" pitchFamily="34" charset="-128"/>
          <a:cs typeface="MS PGothic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  <a:ea typeface="MS PGothic" panose="020B0600070205080204" pitchFamily="34" charset="-128"/>
          <a:cs typeface="MS PGothic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buFont typeface="Arial" charset="0"/>
        <a:defRPr sz="1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6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le 4"/>
          <p:cNvSpPr>
            <a:spLocks noGrp="1"/>
          </p:cNvSpPr>
          <p:nvPr>
            <p:ph type="title"/>
          </p:nvPr>
        </p:nvSpPr>
        <p:spPr bwMode="auto">
          <a:xfrm>
            <a:off x="800100" y="200025"/>
            <a:ext cx="7313613" cy="10890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sz="2700" dirty="0" smtClean="0">
                <a:latin typeface="Calibri" panose="020F0502020204030204" pitchFamily="34" charset="0"/>
                <a:cs typeface="ＭＳ Ｐゴシック" charset="0"/>
              </a:rPr>
              <a:t>Department of Medicine</a:t>
            </a:r>
            <a:br>
              <a:rPr lang="en-US" altLang="en-US" sz="2700" dirty="0" smtClean="0">
                <a:latin typeface="Calibri" panose="020F0502020204030204" pitchFamily="34" charset="0"/>
                <a:cs typeface="ＭＳ Ｐゴシック" charset="0"/>
              </a:rPr>
            </a:br>
            <a:r>
              <a:rPr lang="en-US" altLang="en-US" sz="2700" dirty="0" smtClean="0">
                <a:latin typeface="Calibri" panose="020F0502020204030204" pitchFamily="34" charset="0"/>
                <a:cs typeface="ＭＳ Ｐゴシック" charset="0"/>
              </a:rPr>
              <a:t>Clinical Retreat</a:t>
            </a:r>
            <a:br>
              <a:rPr lang="en-US" altLang="en-US" sz="2700" dirty="0" smtClean="0">
                <a:latin typeface="Calibri" panose="020F0502020204030204" pitchFamily="34" charset="0"/>
                <a:cs typeface="ＭＳ Ｐゴシック" charset="0"/>
              </a:rPr>
            </a:br>
            <a:r>
              <a:rPr lang="en-US" altLang="en-US" sz="1800" dirty="0" smtClean="0">
                <a:latin typeface="Calibri" panose="020F0502020204030204" pitchFamily="34" charset="0"/>
                <a:cs typeface="ＭＳ Ｐゴシック" charset="0"/>
              </a:rPr>
              <a:t>January 23, 2016</a:t>
            </a:r>
            <a:br>
              <a:rPr lang="en-US" altLang="en-US" sz="1800" dirty="0" smtClean="0">
                <a:latin typeface="Calibri" panose="020F0502020204030204" pitchFamily="34" charset="0"/>
                <a:cs typeface="ＭＳ Ｐゴシック" charset="0"/>
              </a:rPr>
            </a:br>
            <a:endParaRPr lang="en-US" altLang="en-US" sz="1800" dirty="0" smtClean="0">
              <a:latin typeface="Calibri" panose="020F0502020204030204" pitchFamily="34" charset="0"/>
              <a:cs typeface="ＭＳ Ｐゴシック" charset="0"/>
            </a:endParaRPr>
          </a:p>
        </p:txBody>
      </p:sp>
      <p:sp>
        <p:nvSpPr>
          <p:cNvPr id="8195" name="Text Placeholder 5"/>
          <p:cNvSpPr>
            <a:spLocks noGrp="1"/>
          </p:cNvSpPr>
          <p:nvPr>
            <p:ph type="body" sz="quarter" idx="11"/>
          </p:nvPr>
        </p:nvSpPr>
        <p:spPr bwMode="auto">
          <a:xfrm>
            <a:off x="800100" y="1705511"/>
            <a:ext cx="7702550" cy="356975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marL="0" indent="0" algn="ctr" eaLnBrk="1" hangingPunct="1"/>
            <a:r>
              <a:rPr lang="en-US" sz="4200" b="1" dirty="0">
                <a:latin typeface="Calibri" panose="020F0502020204030204" pitchFamily="34" charset="0"/>
                <a:ea typeface="MS PGothic" charset="0"/>
              </a:rPr>
              <a:t>Shared Team </a:t>
            </a:r>
            <a:r>
              <a:rPr lang="en-US" sz="4200" b="1" dirty="0" smtClean="0">
                <a:latin typeface="Calibri" panose="020F0502020204030204" pitchFamily="34" charset="0"/>
                <a:ea typeface="MS PGothic" charset="0"/>
              </a:rPr>
              <a:t>Responsibility</a:t>
            </a:r>
          </a:p>
          <a:p>
            <a:pPr marL="0" indent="0" algn="ctr" eaLnBrk="1" hangingPunct="1"/>
            <a:endParaRPr lang="en-US" b="1" dirty="0" smtClean="0">
              <a:latin typeface="Arial" charset="0"/>
              <a:ea typeface="MS PGothic" charset="0"/>
            </a:endParaRPr>
          </a:p>
          <a:p>
            <a:pPr marL="0" indent="0" algn="ctr" eaLnBrk="1" hangingPunct="1"/>
            <a:endParaRPr lang="en-US" b="1" dirty="0">
              <a:latin typeface="Arial" charset="0"/>
              <a:ea typeface="MS PGothic" charset="0"/>
            </a:endParaRPr>
          </a:p>
          <a:p>
            <a:pPr marL="0" indent="0" algn="ctr" eaLnBrk="1" hangingPunct="1"/>
            <a:endParaRPr lang="en-US" b="1" dirty="0" smtClean="0">
              <a:latin typeface="Arial" charset="0"/>
              <a:ea typeface="MS PGothic" charset="0"/>
            </a:endParaRPr>
          </a:p>
          <a:p>
            <a:pPr marL="0" indent="0" eaLnBrk="1" hangingPunct="1">
              <a:lnSpc>
                <a:spcPct val="100000"/>
              </a:lnSpc>
            </a:pPr>
            <a:r>
              <a:rPr lang="en-US" sz="2100" b="1" dirty="0" smtClean="0">
                <a:latin typeface="Calibri" panose="020F0502020204030204" pitchFamily="34" charset="0"/>
                <a:ea typeface="MS PGothic" charset="0"/>
              </a:rPr>
              <a:t>	Rajesh Chandra, MD, FHM						Jane Dus, DNP, RN</a:t>
            </a:r>
          </a:p>
          <a:p>
            <a:pPr marL="0" indent="0" eaLnBrk="1" hangingPunct="1">
              <a:lnSpc>
                <a:spcPct val="100000"/>
              </a:lnSpc>
            </a:pPr>
            <a:r>
              <a:rPr lang="en-US" sz="1400" dirty="0" smtClean="0">
                <a:latin typeface="Calibri" panose="020F0502020204030204" pitchFamily="34" charset="0"/>
                <a:ea typeface="MS PGothic" charset="0"/>
              </a:rPr>
              <a:t>	Division Chief 									Chief Nursing Officer</a:t>
            </a:r>
          </a:p>
          <a:p>
            <a:pPr marL="0" indent="0">
              <a:lnSpc>
                <a:spcPct val="100000"/>
              </a:lnSpc>
            </a:pPr>
            <a:r>
              <a:rPr lang="en-US" sz="1400" dirty="0" smtClean="0">
                <a:latin typeface="Calibri" panose="020F0502020204030204" pitchFamily="34" charset="0"/>
                <a:ea typeface="MS PGothic" charset="0"/>
              </a:rPr>
              <a:t>	General Internal </a:t>
            </a:r>
            <a:r>
              <a:rPr lang="en-US" sz="1400" dirty="0">
                <a:latin typeface="Calibri" panose="020F0502020204030204" pitchFamily="34" charset="0"/>
                <a:ea typeface="MS PGothic" charset="0"/>
              </a:rPr>
              <a:t>Medicine						</a:t>
            </a:r>
            <a:r>
              <a:rPr lang="en-US" sz="1400" dirty="0" smtClean="0">
                <a:latin typeface="Calibri" panose="020F0502020204030204" pitchFamily="34" charset="0"/>
                <a:ea typeface="MS PGothic" charset="0"/>
              </a:rPr>
              <a:t>	University </a:t>
            </a:r>
            <a:r>
              <a:rPr lang="en-US" sz="1400" dirty="0">
                <a:latin typeface="Calibri" panose="020F0502020204030204" pitchFamily="34" charset="0"/>
                <a:ea typeface="MS PGothic" charset="0"/>
              </a:rPr>
              <a:t>Hospitals Case Medical Center</a:t>
            </a:r>
            <a:endParaRPr lang="en-US" sz="1400" dirty="0" smtClean="0">
              <a:latin typeface="Calibri" panose="020F0502020204030204" pitchFamily="34" charset="0"/>
              <a:ea typeface="MS PGothic" charset="0"/>
            </a:endParaRPr>
          </a:p>
          <a:p>
            <a:pPr marL="0" indent="0" eaLnBrk="1" hangingPunct="1">
              <a:lnSpc>
                <a:spcPct val="100000"/>
              </a:lnSpc>
            </a:pPr>
            <a:r>
              <a:rPr lang="en-US" sz="1400" dirty="0" smtClean="0">
                <a:latin typeface="Calibri" panose="020F0502020204030204" pitchFamily="34" charset="0"/>
                <a:ea typeface="MS PGothic" charset="0"/>
              </a:rPr>
              <a:t>	Vice Chair for Clinical Affairs &amp; Transformation</a:t>
            </a:r>
          </a:p>
          <a:p>
            <a:pPr marL="0" indent="0" eaLnBrk="1" hangingPunct="1">
              <a:lnSpc>
                <a:spcPct val="100000"/>
              </a:lnSpc>
            </a:pPr>
            <a:r>
              <a:rPr lang="en-US" sz="1400" dirty="0" smtClean="0">
                <a:latin typeface="Calibri" panose="020F0502020204030204" pitchFamily="34" charset="0"/>
                <a:ea typeface="MS PGothic" charset="0"/>
              </a:rPr>
              <a:t>	Department of Medicine							 </a:t>
            </a:r>
          </a:p>
          <a:p>
            <a:pPr marL="0" indent="0">
              <a:lnSpc>
                <a:spcPct val="100000"/>
              </a:lnSpc>
            </a:pPr>
            <a:r>
              <a:rPr lang="en-US" sz="1400" dirty="0" smtClean="0">
                <a:latin typeface="Calibri" panose="020F0502020204030204" pitchFamily="34" charset="0"/>
                <a:ea typeface="MS PGothic" charset="0"/>
              </a:rPr>
              <a:t>	University </a:t>
            </a:r>
            <a:r>
              <a:rPr lang="en-US" sz="1400" dirty="0">
                <a:latin typeface="Calibri" panose="020F0502020204030204" pitchFamily="34" charset="0"/>
                <a:ea typeface="MS PGothic" charset="0"/>
              </a:rPr>
              <a:t>Hospitals Case Medical </a:t>
            </a:r>
            <a:r>
              <a:rPr lang="en-US" sz="1400" dirty="0" smtClean="0">
                <a:latin typeface="Calibri" panose="020F0502020204030204" pitchFamily="34" charset="0"/>
                <a:ea typeface="MS PGothic" charset="0"/>
              </a:rPr>
              <a:t>Center</a:t>
            </a:r>
          </a:p>
          <a:p>
            <a:pPr marL="0" indent="0">
              <a:lnSpc>
                <a:spcPct val="100000"/>
              </a:lnSpc>
            </a:pPr>
            <a:r>
              <a:rPr lang="en-US" sz="1400" dirty="0" smtClean="0">
                <a:latin typeface="Calibri" panose="020F0502020204030204" pitchFamily="34" charset="0"/>
                <a:ea typeface="MS PGothic" charset="0"/>
              </a:rPr>
              <a:t>	Associate Professor of Medicine</a:t>
            </a:r>
          </a:p>
          <a:p>
            <a:pPr marL="0" indent="0">
              <a:lnSpc>
                <a:spcPct val="100000"/>
              </a:lnSpc>
            </a:pPr>
            <a:r>
              <a:rPr lang="en-US" sz="1400" dirty="0" smtClean="0">
                <a:latin typeface="Calibri" panose="020F0502020204030204" pitchFamily="34" charset="0"/>
                <a:ea typeface="MS PGothic" charset="0"/>
              </a:rPr>
              <a:t>	Case Western Reserve University School of Medicine</a:t>
            </a:r>
          </a:p>
          <a:p>
            <a:pPr marL="0" indent="0" eaLnBrk="1" hangingPunct="1"/>
            <a:endParaRPr lang="en-US" sz="1200" b="1" dirty="0" smtClean="0">
              <a:latin typeface="Arial" charset="0"/>
              <a:ea typeface="MS PGothic" charset="0"/>
            </a:endParaRPr>
          </a:p>
          <a:p>
            <a:pPr marL="0" indent="0" eaLnBrk="1" hangingPunct="1"/>
            <a:r>
              <a:rPr lang="en-US" b="1" dirty="0" smtClean="0">
                <a:latin typeface="Arial" charset="0"/>
                <a:ea typeface="MS PGothic" charset="0"/>
              </a:rPr>
              <a:t> </a:t>
            </a:r>
          </a:p>
          <a:p>
            <a:pPr marL="0" indent="0" algn="ctr" eaLnBrk="1" hangingPunct="1"/>
            <a:endParaRPr lang="en-US" b="1" dirty="0">
              <a:latin typeface="Arial" charset="0"/>
              <a:ea typeface="MS PGothic" charset="0"/>
            </a:endParaRPr>
          </a:p>
        </p:txBody>
      </p:sp>
      <p:pic>
        <p:nvPicPr>
          <p:cNvPr id="819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475" y="5275263"/>
            <a:ext cx="2543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Shared Team Responsibility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18526"/>
            <a:ext cx="8356600" cy="430763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400" dirty="0"/>
              <a:t>Understand </a:t>
            </a:r>
            <a:r>
              <a:rPr lang="en-US" sz="2400" dirty="0" smtClean="0"/>
              <a:t>the Transformation </a:t>
            </a:r>
            <a:r>
              <a:rPr lang="en-US" sz="2400" dirty="0"/>
              <a:t>in Modern </a:t>
            </a:r>
            <a:r>
              <a:rPr lang="en-US" sz="2400" dirty="0" smtClean="0"/>
              <a:t>Healthcare</a:t>
            </a:r>
          </a:p>
          <a:p>
            <a:pPr>
              <a:lnSpc>
                <a:spcPct val="100000"/>
              </a:lnSpc>
            </a:pPr>
            <a:endParaRPr lang="en-US" sz="1200" dirty="0"/>
          </a:p>
          <a:p>
            <a:pPr>
              <a:lnSpc>
                <a:spcPct val="100000"/>
              </a:lnSpc>
            </a:pPr>
            <a:r>
              <a:rPr lang="en-US" sz="2400" dirty="0"/>
              <a:t>Appreciate the new consumer of </a:t>
            </a:r>
            <a:r>
              <a:rPr lang="en-US" sz="2400" dirty="0" smtClean="0"/>
              <a:t>healthcare</a:t>
            </a:r>
          </a:p>
          <a:p>
            <a:pPr>
              <a:lnSpc>
                <a:spcPct val="100000"/>
              </a:lnSpc>
            </a:pPr>
            <a:endParaRPr lang="en-US" sz="1200" dirty="0"/>
          </a:p>
          <a:p>
            <a:pPr>
              <a:lnSpc>
                <a:spcPct val="100000"/>
              </a:lnSpc>
            </a:pPr>
            <a:r>
              <a:rPr lang="en-US" sz="2400" dirty="0" smtClean="0"/>
              <a:t>Learn </a:t>
            </a:r>
            <a:r>
              <a:rPr lang="en-US" sz="2400" dirty="0"/>
              <a:t>why </a:t>
            </a:r>
            <a:r>
              <a:rPr lang="en-US" sz="2400" dirty="0" smtClean="0"/>
              <a:t>“</a:t>
            </a:r>
            <a:r>
              <a:rPr lang="en-US" sz="2400" b="1" dirty="0" smtClean="0"/>
              <a:t>Shared </a:t>
            </a:r>
            <a:r>
              <a:rPr lang="en-US" sz="2400" b="1" dirty="0"/>
              <a:t>T</a:t>
            </a:r>
            <a:r>
              <a:rPr lang="en-US" sz="2400" b="1" dirty="0" smtClean="0"/>
              <a:t>eam </a:t>
            </a:r>
            <a:r>
              <a:rPr lang="en-US" sz="2400" b="1" dirty="0"/>
              <a:t>R</a:t>
            </a:r>
            <a:r>
              <a:rPr lang="en-US" sz="2400" b="1" dirty="0" smtClean="0"/>
              <a:t>esponsibility</a:t>
            </a:r>
            <a:r>
              <a:rPr lang="en-US" sz="2400" dirty="0"/>
              <a:t>” is critical in </a:t>
            </a:r>
            <a:r>
              <a:rPr lang="en-US" sz="2400" dirty="0" smtClean="0"/>
              <a:t>today’s healthcare delivery</a:t>
            </a:r>
          </a:p>
          <a:p>
            <a:pPr>
              <a:lnSpc>
                <a:spcPct val="100000"/>
              </a:lnSpc>
            </a:pPr>
            <a:endParaRPr lang="en-US" sz="1200" dirty="0"/>
          </a:p>
          <a:p>
            <a:pPr>
              <a:lnSpc>
                <a:spcPct val="100000"/>
              </a:lnSpc>
            </a:pPr>
            <a:r>
              <a:rPr lang="en-US" sz="2400" dirty="0" smtClean="0"/>
              <a:t>Review the concept of a “</a:t>
            </a:r>
            <a:r>
              <a:rPr lang="en-US" sz="2400" b="1" dirty="0" smtClean="0"/>
              <a:t>Shared Mental Model</a:t>
            </a:r>
            <a:r>
              <a:rPr lang="en-US" sz="2400" dirty="0" smtClean="0"/>
              <a:t>” in patient care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294F7C-E4D3-0B4E-92B2-3F594DACEAF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257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50">
        <p:fade/>
      </p:transition>
    </mc:Choice>
    <mc:Fallback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dirty="0" smtClean="0">
                <a:latin typeface="Arial" charset="0"/>
                <a:ea typeface="MS PGothic" charset="0"/>
                <a:cs typeface="Arial" charset="0"/>
              </a:rPr>
              <a:t> Modern Healthcare Transformation</a:t>
            </a:r>
            <a:endParaRPr lang="en-US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sz="1100" dirty="0" smtClean="0">
                <a:latin typeface="Apple Chancery"/>
                <a:cs typeface="Apple Chancery"/>
              </a:rPr>
              <a:t> </a:t>
            </a:r>
          </a:p>
          <a:p>
            <a:pPr marL="0" indent="0">
              <a:buNone/>
            </a:pPr>
            <a:endParaRPr lang="en-US" dirty="0" smtClean="0">
              <a:latin typeface="Apple Chancery"/>
              <a:cs typeface="Apple Chancery"/>
            </a:endParaRPr>
          </a:p>
          <a:p>
            <a:pPr marL="0" indent="0" algn="ctr">
              <a:buNone/>
            </a:pPr>
            <a:r>
              <a:rPr lang="en-US" sz="1000" dirty="0" smtClean="0">
                <a:latin typeface="Apple Chancery"/>
                <a:cs typeface="Apple Chancery"/>
              </a:rPr>
              <a:t>					 </a:t>
            </a:r>
            <a:endParaRPr lang="en-US" sz="1000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endParaRPr lang="en-US" dirty="0" smtClean="0">
              <a:latin typeface="Apple Chancery"/>
              <a:cs typeface="Apple Chancery"/>
            </a:endParaRPr>
          </a:p>
          <a:p>
            <a:pPr marL="0" indent="0" algn="ctr">
              <a:buNone/>
            </a:pPr>
            <a:endParaRPr lang="en-US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endParaRPr lang="en-US" dirty="0" smtClean="0">
              <a:latin typeface="Apple Chancery"/>
              <a:cs typeface="Apple Chancery"/>
            </a:endParaRPr>
          </a:p>
          <a:p>
            <a:pPr marL="0" indent="0" algn="ctr">
              <a:buNone/>
            </a:pPr>
            <a:r>
              <a:rPr lang="en-US" sz="1400" dirty="0" smtClean="0">
                <a:latin typeface="Apple Chancery"/>
                <a:cs typeface="Apple Chancery"/>
              </a:rPr>
              <a:t>									</a:t>
            </a:r>
            <a:r>
              <a:rPr lang="en-US" sz="1400" b="1" dirty="0" smtClean="0">
                <a:latin typeface="Apple Chancery"/>
                <a:cs typeface="Apple Chancery"/>
              </a:rPr>
              <a:t>High Reliability Medicine</a:t>
            </a:r>
          </a:p>
          <a:p>
            <a:pPr marL="0" indent="0" algn="ctr">
              <a:buNone/>
            </a:pPr>
            <a:endParaRPr lang="en-US" sz="1400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3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20" y="4032431"/>
            <a:ext cx="1967219" cy="1479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698" y="1791582"/>
            <a:ext cx="1707745" cy="1667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365" y="1600200"/>
            <a:ext cx="2729649" cy="1422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287" y="4178330"/>
            <a:ext cx="3171825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191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dirty="0" smtClean="0">
                <a:latin typeface="Arial" charset="0"/>
                <a:ea typeface="MS PGothic" charset="0"/>
                <a:cs typeface="Arial" charset="0"/>
              </a:rPr>
              <a:t> Modern Healthcare Transformation</a:t>
            </a:r>
            <a:endParaRPr lang="en-US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xfrm>
            <a:off x="457200" y="1417638"/>
            <a:ext cx="8229600" cy="4708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US" sz="2400" dirty="0" smtClean="0">
                <a:latin typeface="Calibri"/>
                <a:cs typeface="Calibri"/>
              </a:rPr>
              <a:t>Transformation</a:t>
            </a:r>
          </a:p>
          <a:p>
            <a:pPr lvl="1"/>
            <a:r>
              <a:rPr lang="en-US" sz="2400" dirty="0">
                <a:latin typeface="Calibri"/>
                <a:cs typeface="Calibri"/>
              </a:rPr>
              <a:t>T</a:t>
            </a:r>
            <a:r>
              <a:rPr lang="en-US" sz="2400" dirty="0" smtClean="0">
                <a:latin typeface="Calibri"/>
                <a:cs typeface="Calibri"/>
              </a:rPr>
              <a:t>he radical changes any enterprise needs to make to succeed when there is a change in the market environment</a:t>
            </a:r>
          </a:p>
          <a:p>
            <a:r>
              <a:rPr lang="en-US" sz="2400" dirty="0" smtClean="0">
                <a:latin typeface="Calibri"/>
                <a:cs typeface="Calibri"/>
              </a:rPr>
              <a:t>Transformative forces  </a:t>
            </a:r>
          </a:p>
          <a:p>
            <a:pPr lvl="1"/>
            <a:r>
              <a:rPr lang="en-US" sz="2400" dirty="0">
                <a:latin typeface="Calibri"/>
                <a:cs typeface="Calibri"/>
              </a:rPr>
              <a:t>Unsustainable healthcare costs </a:t>
            </a:r>
            <a:r>
              <a:rPr lang="en-US" sz="2400" u="sng" dirty="0">
                <a:latin typeface="Calibri"/>
                <a:cs typeface="Calibri"/>
              </a:rPr>
              <a:t>driving transference of risk</a:t>
            </a:r>
          </a:p>
          <a:p>
            <a:pPr lvl="1"/>
            <a:r>
              <a:rPr lang="en-US" sz="2400" dirty="0" smtClean="0">
                <a:latin typeface="Calibri"/>
                <a:cs typeface="Calibri"/>
              </a:rPr>
              <a:t>Digitization</a:t>
            </a:r>
          </a:p>
          <a:p>
            <a:pPr lvl="1"/>
            <a:r>
              <a:rPr lang="en-US" sz="2400" dirty="0" smtClean="0">
                <a:latin typeface="Calibri"/>
                <a:cs typeface="Calibri"/>
              </a:rPr>
              <a:t>Disruptive Innovation in Science &amp; Technology</a:t>
            </a:r>
          </a:p>
          <a:p>
            <a:pPr lvl="1"/>
            <a:r>
              <a:rPr lang="en-US" sz="2400" dirty="0" smtClean="0">
                <a:latin typeface="Calibri"/>
                <a:cs typeface="Calibri"/>
              </a:rPr>
              <a:t>Democratization </a:t>
            </a:r>
            <a:r>
              <a:rPr lang="en-US" sz="2400" dirty="0">
                <a:latin typeface="Calibri"/>
                <a:cs typeface="Calibri"/>
              </a:rPr>
              <a:t>of information / Access to information</a:t>
            </a:r>
          </a:p>
          <a:p>
            <a:pPr lvl="1"/>
            <a:r>
              <a:rPr lang="en-US" sz="2400" dirty="0">
                <a:latin typeface="Calibri"/>
                <a:cs typeface="Calibri"/>
              </a:rPr>
              <a:t>Social Networking</a:t>
            </a:r>
          </a:p>
          <a:p>
            <a:pPr lvl="1"/>
            <a:endParaRPr lang="en-US" sz="2400" dirty="0" smtClean="0">
              <a:latin typeface="Calibri"/>
              <a:cs typeface="Calibri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4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384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26608"/>
            <a:ext cx="8229600" cy="54974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Transference of Risk</a:t>
            </a:r>
            <a:endParaRPr lang="en-US" dirty="0"/>
          </a:p>
        </p:txBody>
      </p:sp>
      <p:sp>
        <p:nvSpPr>
          <p:cNvPr id="28" name="Content Placeholder 27"/>
          <p:cNvSpPr>
            <a:spLocks noGrp="1"/>
          </p:cNvSpPr>
          <p:nvPr>
            <p:ph idx="1"/>
          </p:nvPr>
        </p:nvSpPr>
        <p:spPr>
          <a:xfrm>
            <a:off x="457200" y="1414130"/>
            <a:ext cx="8229600" cy="471203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294F7C-E4D3-0B4E-92B2-3F594DACEAFB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Flowchart: Process 5"/>
          <p:cNvSpPr/>
          <p:nvPr/>
        </p:nvSpPr>
        <p:spPr>
          <a:xfrm>
            <a:off x="1403497" y="1414130"/>
            <a:ext cx="6624083" cy="947670"/>
          </a:xfrm>
          <a:prstGeom prst="flowChart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>
              <a:solidFill>
                <a:schemeClr val="tx1"/>
              </a:solidFill>
              <a:latin typeface="Calibri"/>
              <a:cs typeface="Calibri"/>
            </a:endParaRPr>
          </a:p>
          <a:p>
            <a:endParaRPr lang="en-US" dirty="0" smtClean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Calibri"/>
                <a:cs typeface="Calibri"/>
              </a:rPr>
              <a:t>Business model - Insurance based fee-for-service payment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libri"/>
                <a:cs typeface="Calibri"/>
              </a:rPr>
              <a:t>Primary holders of healthcare insurance risk are the </a:t>
            </a:r>
            <a:r>
              <a:rPr lang="en-US" sz="2000" dirty="0" smtClean="0">
                <a:solidFill>
                  <a:schemeClr val="tx1"/>
                </a:solidFill>
                <a:latin typeface="Calibri"/>
                <a:cs typeface="Calibri"/>
              </a:rPr>
              <a:t>Government </a:t>
            </a:r>
            <a:r>
              <a:rPr lang="en-US" sz="2000" dirty="0">
                <a:solidFill>
                  <a:schemeClr val="tx1"/>
                </a:solidFill>
                <a:latin typeface="Calibri"/>
                <a:cs typeface="Calibri"/>
              </a:rPr>
              <a:t>and </a:t>
            </a:r>
            <a:r>
              <a:rPr lang="en-US" sz="2000" dirty="0" smtClean="0">
                <a:solidFill>
                  <a:schemeClr val="tx1"/>
                </a:solidFill>
                <a:latin typeface="Calibri"/>
                <a:cs typeface="Calibri"/>
              </a:rPr>
              <a:t>Employers</a:t>
            </a:r>
            <a:endParaRPr lang="en-US" sz="2000" dirty="0">
              <a:solidFill>
                <a:schemeClr val="tx1"/>
              </a:solidFill>
              <a:latin typeface="Calibri"/>
              <a:cs typeface="Calibri"/>
            </a:endParaRPr>
          </a:p>
          <a:p>
            <a:endParaRPr lang="en-US" dirty="0" smtClean="0">
              <a:solidFill>
                <a:schemeClr val="tx1"/>
              </a:solidFill>
              <a:latin typeface="Calibri"/>
              <a:cs typeface="Calibri"/>
            </a:endParaRPr>
          </a:p>
          <a:p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cxnSp>
        <p:nvCxnSpPr>
          <p:cNvPr id="8" name="Straight Arrow Connector 7"/>
          <p:cNvCxnSpPr>
            <a:stCxn id="6" idx="2"/>
          </p:cNvCxnSpPr>
          <p:nvPr/>
        </p:nvCxnSpPr>
        <p:spPr>
          <a:xfrm>
            <a:off x="4715539" y="2361800"/>
            <a:ext cx="0" cy="1046281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57199" y="2696276"/>
            <a:ext cx="2892056" cy="63794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Rising Health Insurance Costs </a:t>
            </a:r>
            <a:r>
              <a:rPr lang="en-US" dirty="0" smtClean="0">
                <a:solidFill>
                  <a:srgbClr val="FF0000"/>
                </a:solidFill>
              </a:rPr>
              <a:t>$$$$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3349256" y="2999746"/>
            <a:ext cx="1222744" cy="0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471530" y="3477056"/>
            <a:ext cx="2822944" cy="63926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alibri"/>
                <a:cs typeface="Calibri"/>
              </a:rPr>
              <a:t>Cost containment strategies by those holding risk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57201" y="4754149"/>
            <a:ext cx="3014329" cy="125324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  <a:latin typeface="Calibri"/>
                <a:cs typeface="Calibri"/>
              </a:rPr>
              <a:t>Reduction </a:t>
            </a:r>
            <a:r>
              <a:rPr lang="en-US" sz="1600" dirty="0">
                <a:solidFill>
                  <a:schemeClr val="tx1"/>
                </a:solidFill>
                <a:latin typeface="Calibri"/>
                <a:cs typeface="Calibri"/>
              </a:rPr>
              <a:t>of </a:t>
            </a:r>
            <a:r>
              <a:rPr lang="en-US" sz="1600" dirty="0" smtClean="0">
                <a:solidFill>
                  <a:schemeClr val="tx1"/>
                </a:solidFill>
                <a:latin typeface="Calibri"/>
                <a:cs typeface="Calibri"/>
              </a:rPr>
              <a:t>benefits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latin typeface="Calibri"/>
                <a:cs typeface="Calibri"/>
              </a:rPr>
              <a:t>D</a:t>
            </a:r>
            <a:r>
              <a:rPr lang="en-US" sz="1600" dirty="0" smtClean="0">
                <a:solidFill>
                  <a:schemeClr val="tx1"/>
                </a:solidFill>
                <a:latin typeface="Calibri"/>
                <a:cs typeface="Calibri"/>
              </a:rPr>
              <a:t>ecreased  reimbursements</a:t>
            </a:r>
            <a:r>
              <a:rPr lang="en-US" sz="1600" dirty="0">
                <a:solidFill>
                  <a:schemeClr val="tx1"/>
                </a:solidFill>
                <a:latin typeface="Calibri"/>
                <a:cs typeface="Calibri"/>
              </a:rPr>
              <a:t>, </a:t>
            </a:r>
            <a:endParaRPr lang="en-US" sz="1600" dirty="0" smtClean="0">
              <a:solidFill>
                <a:schemeClr val="tx1"/>
              </a:solidFill>
              <a:latin typeface="Calibri"/>
              <a:cs typeface="Calibri"/>
            </a:endParaRP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latin typeface="Calibri"/>
                <a:cs typeface="Calibri"/>
              </a:rPr>
              <a:t>N</a:t>
            </a:r>
            <a:r>
              <a:rPr lang="en-US" sz="1600" dirty="0" smtClean="0">
                <a:solidFill>
                  <a:schemeClr val="tx1"/>
                </a:solidFill>
                <a:latin typeface="Calibri"/>
                <a:cs typeface="Calibri"/>
              </a:rPr>
              <a:t>arrowing networks,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latin typeface="Calibri"/>
                <a:cs typeface="Calibri"/>
              </a:rPr>
              <a:t>I</a:t>
            </a:r>
            <a:r>
              <a:rPr lang="en-US" sz="1600" dirty="0" smtClean="0">
                <a:solidFill>
                  <a:schemeClr val="tx1"/>
                </a:solidFill>
                <a:latin typeface="Calibri"/>
                <a:cs typeface="Calibri"/>
              </a:rPr>
              <a:t>ncreased </a:t>
            </a:r>
            <a:r>
              <a:rPr lang="en-US" sz="1600" dirty="0">
                <a:solidFill>
                  <a:schemeClr val="tx1"/>
                </a:solidFill>
                <a:latin typeface="Calibri"/>
                <a:cs typeface="Calibri"/>
              </a:rPr>
              <a:t>regulation etc.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072271" y="4754149"/>
            <a:ext cx="4263656" cy="125324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1" indent="-342900"/>
            <a:r>
              <a:rPr lang="en-US" sz="1600" b="1" dirty="0">
                <a:solidFill>
                  <a:schemeClr val="tx1"/>
                </a:solidFill>
                <a:latin typeface="Calibri"/>
                <a:cs typeface="Calibri"/>
              </a:rPr>
              <a:t>Transferring risk to </a:t>
            </a:r>
            <a:r>
              <a:rPr lang="en-US" sz="1600" b="1" dirty="0" smtClean="0">
                <a:solidFill>
                  <a:schemeClr val="tx1"/>
                </a:solidFill>
                <a:latin typeface="Calibri"/>
                <a:cs typeface="Calibri"/>
              </a:rPr>
              <a:t>Providers </a:t>
            </a:r>
            <a:r>
              <a:rPr lang="en-US" sz="1600" b="1" dirty="0">
                <a:solidFill>
                  <a:schemeClr val="tx1"/>
                </a:solidFill>
                <a:latin typeface="Calibri"/>
                <a:cs typeface="Calibri"/>
              </a:rPr>
              <a:t>and </a:t>
            </a:r>
            <a:r>
              <a:rPr lang="en-US" sz="1600" b="1" dirty="0" smtClean="0">
                <a:solidFill>
                  <a:schemeClr val="tx1"/>
                </a:solidFill>
                <a:latin typeface="Calibri"/>
                <a:cs typeface="Calibri"/>
              </a:rPr>
              <a:t>Consumers</a:t>
            </a:r>
            <a:endParaRPr lang="en-US" sz="16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028700" lvl="2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latin typeface="Calibri"/>
                <a:cs typeface="Calibri"/>
              </a:rPr>
              <a:t>High deductible health plans (consumers)</a:t>
            </a:r>
          </a:p>
          <a:p>
            <a:pPr marL="1028700" lvl="2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latin typeface="Calibri"/>
                <a:cs typeface="Calibri"/>
              </a:rPr>
              <a:t>Different payment models – DRGs or bundled payments (providers)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6294474" y="4165381"/>
            <a:ext cx="467833" cy="549572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3058634" y="4150738"/>
            <a:ext cx="402264" cy="546057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9827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750"/>
            <a:ext cx="8229600" cy="616688"/>
          </a:xfrm>
        </p:spPr>
        <p:txBody>
          <a:bodyPr/>
          <a:lstStyle/>
          <a:p>
            <a:pPr algn="ctr"/>
            <a:r>
              <a:rPr lang="en-US" dirty="0">
                <a:latin typeface="Arial" charset="0"/>
                <a:ea typeface="MS PGothic" charset="0"/>
                <a:cs typeface="Arial" charset="0"/>
              </a:rPr>
              <a:t>Transference of Risk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20311"/>
              </p:ext>
            </p:extLst>
          </p:nvPr>
        </p:nvGraphicFramePr>
        <p:xfrm>
          <a:off x="457200" y="1318437"/>
          <a:ext cx="8229600" cy="4901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294F7C-E4D3-0B4E-92B2-3F594DACEAFB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3944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F1EB9F1-3E05-41B6-ACAD-F281D71DF0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BF1EB9F1-3E05-41B6-ACAD-F281D71DF0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551BB3D-D5B3-475A-8313-F4B2516EA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graphicEl>
                                              <a:dgm id="{5551BB3D-D5B3-475A-8313-F4B2516EAB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782CE94-6C0D-4D96-B062-CDDDBCDD84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graphicEl>
                                              <a:dgm id="{F782CE94-6C0D-4D96-B062-CDDDBCDD84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1CC23AD-DA10-4211-A3F1-0ADF62729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graphicEl>
                                              <a:dgm id="{91CC23AD-DA10-4211-A3F1-0ADF627299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4603D70-F6A9-4DEB-B27E-AEC1F21B1B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graphicEl>
                                              <a:dgm id="{44603D70-F6A9-4DEB-B27E-AEC1F21B1B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14DE9AC-1CC2-42D9-BA9A-D2BB9F3BAA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graphicEl>
                                              <a:dgm id="{314DE9AC-1CC2-42D9-BA9A-D2BB9F3BAA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2DA0151-2CFF-4EFD-8F93-8A28BA156D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graphicEl>
                                              <a:dgm id="{22DA0151-2CFF-4EFD-8F93-8A28BA156D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BF65573-F887-405B-B7E2-1F077DC16F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graphicEl>
                                              <a:dgm id="{4BF65573-F887-405B-B7E2-1F077DC16F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DFA1C22-0EEA-4677-9B3F-26DE658AB1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graphicEl>
                                              <a:dgm id="{FDFA1C22-0EEA-4677-9B3F-26DE658AB1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xfrm>
            <a:off x="457200" y="781050"/>
            <a:ext cx="8229600" cy="53016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dirty="0" smtClean="0">
                <a:latin typeface="Arial" charset="0"/>
                <a:ea typeface="MS PGothic" charset="0"/>
                <a:cs typeface="Arial" charset="0"/>
              </a:rPr>
              <a:t> Digitization </a:t>
            </a:r>
            <a:endParaRPr lang="en-US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xfrm>
            <a:off x="457200" y="1311216"/>
            <a:ext cx="8229600" cy="481494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32500" lnSpcReduction="20000"/>
          </a:bodyPr>
          <a:lstStyle/>
          <a:p>
            <a:r>
              <a:rPr lang="en-US" sz="6000" dirty="0" smtClean="0">
                <a:latin typeface="Calibri"/>
                <a:cs typeface="Calibri"/>
              </a:rPr>
              <a:t>Refers to conversion of all information from analog to digital</a:t>
            </a:r>
          </a:p>
          <a:p>
            <a:r>
              <a:rPr lang="en-US" sz="6000" dirty="0">
                <a:latin typeface="Calibri"/>
                <a:cs typeface="Calibri"/>
              </a:rPr>
              <a:t>H</a:t>
            </a:r>
            <a:r>
              <a:rPr lang="en-US" sz="6000" dirty="0" smtClean="0">
                <a:latin typeface="Calibri"/>
                <a:cs typeface="Calibri"/>
              </a:rPr>
              <a:t>as changed people’s perspective of the world around them and created certain expectations and beliefs</a:t>
            </a:r>
          </a:p>
          <a:p>
            <a:endParaRPr lang="en-US" sz="3200" dirty="0" smtClean="0">
              <a:latin typeface="Calibri"/>
              <a:cs typeface="Calibri"/>
            </a:endParaRPr>
          </a:p>
          <a:p>
            <a:pPr marL="1371600" lvl="2" indent="-685800">
              <a:buFont typeface="Wingdings" panose="05000000000000000000" pitchFamily="2" charset="2"/>
              <a:buChar char="q"/>
            </a:pPr>
            <a:r>
              <a:rPr lang="en-US" sz="6200" dirty="0" smtClean="0">
                <a:latin typeface="Calibri"/>
                <a:cs typeface="Calibri"/>
              </a:rPr>
              <a:t>Ease of access to information (e.g. myUHCare)</a:t>
            </a:r>
          </a:p>
          <a:p>
            <a:pPr marL="1371600" lvl="2" indent="-685800">
              <a:buFont typeface="Wingdings" panose="05000000000000000000" pitchFamily="2" charset="2"/>
              <a:buChar char="q"/>
            </a:pPr>
            <a:r>
              <a:rPr lang="en-US" sz="6200" dirty="0" smtClean="0">
                <a:latin typeface="Calibri"/>
                <a:cs typeface="Calibri"/>
              </a:rPr>
              <a:t>Ease of retail transactions</a:t>
            </a:r>
          </a:p>
          <a:p>
            <a:pPr marL="1371600" lvl="2" indent="-685800">
              <a:buFont typeface="Wingdings" panose="05000000000000000000" pitchFamily="2" charset="2"/>
              <a:buChar char="q"/>
            </a:pPr>
            <a:r>
              <a:rPr lang="en-US" sz="6200" dirty="0" smtClean="0">
                <a:latin typeface="Calibri"/>
                <a:cs typeface="Calibri"/>
              </a:rPr>
              <a:t>Expect options and choices based on their preferences</a:t>
            </a:r>
          </a:p>
          <a:p>
            <a:pPr marL="1371600" lvl="2" indent="-685800">
              <a:buFont typeface="Wingdings" panose="05000000000000000000" pitchFamily="2" charset="2"/>
              <a:buChar char="q"/>
            </a:pPr>
            <a:r>
              <a:rPr lang="en-US" sz="6200" dirty="0" smtClean="0">
                <a:latin typeface="Calibri"/>
                <a:cs typeface="Calibri"/>
              </a:rPr>
              <a:t>Expect devices in their world to be communicating with each other</a:t>
            </a:r>
          </a:p>
          <a:p>
            <a:pPr marL="628650" lvl="1" indent="-342900"/>
            <a:endParaRPr lang="en-US" sz="3100" dirty="0" smtClean="0">
              <a:latin typeface="Calibri"/>
              <a:cs typeface="Calibri"/>
            </a:endParaRPr>
          </a:p>
          <a:p>
            <a:r>
              <a:rPr lang="en-US" sz="6000" dirty="0" smtClean="0">
                <a:latin typeface="Calibri"/>
                <a:cs typeface="Calibri"/>
              </a:rPr>
              <a:t>Standardization of Clinical and Administrative Processes</a:t>
            </a:r>
          </a:p>
          <a:p>
            <a:r>
              <a:rPr lang="en-US" sz="6000" dirty="0" smtClean="0">
                <a:latin typeface="Calibri"/>
                <a:cs typeface="Calibri"/>
              </a:rPr>
              <a:t>Data Capture and Analysis</a:t>
            </a:r>
          </a:p>
          <a:p>
            <a:r>
              <a:rPr lang="en-US" sz="6000" dirty="0" smtClean="0">
                <a:latin typeface="Calibri"/>
                <a:cs typeface="Calibri"/>
              </a:rPr>
              <a:t>Predictive Analytics (“Big data”) – (e.g. Sepsis early warning system, Amazon Marketplace)</a:t>
            </a:r>
          </a:p>
          <a:p>
            <a:pPr marL="285750" lvl="1" indent="0">
              <a:buNone/>
            </a:pPr>
            <a:endParaRPr lang="en-US" sz="3800" dirty="0">
              <a:latin typeface="Calibri"/>
              <a:cs typeface="Calibri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Apple Chancery"/>
                <a:cs typeface="Apple Chancery"/>
              </a:rPr>
              <a:t> </a:t>
            </a: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7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2855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xfrm>
            <a:off x="457200" y="781050"/>
            <a:ext cx="8229600" cy="52153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lvl="1" algn="ctr"/>
            <a:r>
              <a:rPr lang="en-US" dirty="0" smtClean="0">
                <a:latin typeface="Arial" charset="0"/>
                <a:ea typeface="MS PGothic" charset="0"/>
                <a:cs typeface="Arial" charset="0"/>
              </a:rPr>
              <a:t> </a:t>
            </a:r>
            <a:r>
              <a:rPr lang="en-US" sz="3100" dirty="0">
                <a:latin typeface="Calibri"/>
                <a:cs typeface="Calibri"/>
              </a:rPr>
              <a:t>Disruptive Innovation in Science &amp; Technology</a:t>
            </a:r>
            <a:r>
              <a:rPr lang="en-US" sz="2400" dirty="0">
                <a:latin typeface="Calibri"/>
                <a:cs typeface="Calibri"/>
              </a:rPr>
              <a:t/>
            </a:r>
            <a:br>
              <a:rPr lang="en-US" sz="2400" dirty="0">
                <a:latin typeface="Calibri"/>
                <a:cs typeface="Calibri"/>
              </a:rPr>
            </a:br>
            <a:endParaRPr lang="en-US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xfrm>
            <a:off x="781590" y="1445078"/>
            <a:ext cx="7608297" cy="486083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en-US" b="1" dirty="0" smtClean="0">
                <a:latin typeface="Calibri"/>
                <a:cs typeface="Calibri"/>
              </a:rPr>
              <a:t>Technological innovations </a:t>
            </a:r>
          </a:p>
          <a:p>
            <a:pPr lvl="1"/>
            <a:r>
              <a:rPr lang="en-US" sz="1800" dirty="0" smtClean="0">
                <a:latin typeface="Calibri"/>
                <a:cs typeface="Calibri"/>
              </a:rPr>
              <a:t>Smartphones, mobile devices - 97,000 healthcare apps and sensors</a:t>
            </a:r>
          </a:p>
          <a:p>
            <a:pPr lvl="1"/>
            <a:r>
              <a:rPr lang="en-US" sz="1800" dirty="0">
                <a:latin typeface="Calibri"/>
                <a:cs typeface="Calibri"/>
              </a:rPr>
              <a:t>The </a:t>
            </a:r>
            <a:r>
              <a:rPr lang="en-US" sz="1800" dirty="0" smtClean="0">
                <a:latin typeface="Calibri"/>
                <a:cs typeface="Calibri"/>
              </a:rPr>
              <a:t>Internet </a:t>
            </a:r>
            <a:r>
              <a:rPr lang="en-US" sz="1800" dirty="0">
                <a:latin typeface="Calibri"/>
                <a:cs typeface="Calibri"/>
              </a:rPr>
              <a:t>– immediate access to unlimited information on </a:t>
            </a:r>
            <a:r>
              <a:rPr lang="en-US" sz="1800" dirty="0" smtClean="0">
                <a:latin typeface="Calibri"/>
                <a:cs typeface="Calibri"/>
              </a:rPr>
              <a:t>healthcare  </a:t>
            </a:r>
            <a:endParaRPr lang="en-US" sz="1800" dirty="0">
              <a:latin typeface="Calibri"/>
              <a:cs typeface="Calibri"/>
            </a:endParaRPr>
          </a:p>
          <a:p>
            <a:pPr lvl="1"/>
            <a:r>
              <a:rPr lang="en-US" sz="1800" dirty="0" smtClean="0">
                <a:latin typeface="Calibri"/>
                <a:cs typeface="Calibri"/>
              </a:rPr>
              <a:t>Texting amongst Physicians to </a:t>
            </a:r>
            <a:r>
              <a:rPr lang="en-US" sz="1800" dirty="0">
                <a:latin typeface="Calibri"/>
                <a:cs typeface="Calibri"/>
              </a:rPr>
              <a:t>communicate regarding patient </a:t>
            </a:r>
            <a:r>
              <a:rPr lang="en-US" sz="1800" dirty="0" smtClean="0">
                <a:latin typeface="Calibri"/>
                <a:cs typeface="Calibri"/>
              </a:rPr>
              <a:t>care</a:t>
            </a:r>
          </a:p>
          <a:p>
            <a:pPr lvl="1"/>
            <a:r>
              <a:rPr lang="en-US" sz="1800" dirty="0" smtClean="0">
                <a:latin typeface="Calibri"/>
                <a:cs typeface="Calibri"/>
              </a:rPr>
              <a:t>Radiology PACS system</a:t>
            </a:r>
          </a:p>
          <a:p>
            <a:pPr lvl="1"/>
            <a:r>
              <a:rPr lang="en-US" sz="1800" dirty="0" smtClean="0">
                <a:latin typeface="Calibri"/>
                <a:cs typeface="Calibri"/>
              </a:rPr>
              <a:t>ZocDoc</a:t>
            </a:r>
          </a:p>
          <a:p>
            <a:pPr lvl="1">
              <a:lnSpc>
                <a:spcPct val="90000"/>
              </a:lnSpc>
            </a:pPr>
            <a:endParaRPr lang="en-US" sz="800" dirty="0" smtClean="0">
              <a:latin typeface="Calibri"/>
              <a:cs typeface="Calibri"/>
            </a:endParaRPr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alibri"/>
                <a:cs typeface="Calibri"/>
              </a:rPr>
              <a:t>Biological discoveries</a:t>
            </a:r>
          </a:p>
          <a:p>
            <a:pPr lvl="1"/>
            <a:r>
              <a:rPr lang="en-US" sz="1800" dirty="0">
                <a:latin typeface="Calibri"/>
                <a:cs typeface="Calibri"/>
              </a:rPr>
              <a:t>T</a:t>
            </a:r>
            <a:r>
              <a:rPr lang="en-US" sz="1800" dirty="0" smtClean="0">
                <a:latin typeface="Calibri"/>
                <a:cs typeface="Calibri"/>
              </a:rPr>
              <a:t>he human microbiome</a:t>
            </a:r>
          </a:p>
          <a:p>
            <a:pPr lvl="1"/>
            <a:r>
              <a:rPr lang="en-US" sz="1800" dirty="0" smtClean="0">
                <a:latin typeface="Calibri"/>
                <a:cs typeface="Calibri"/>
              </a:rPr>
              <a:t>Genetic basis of disease / understanding of cellular mechanics</a:t>
            </a:r>
          </a:p>
          <a:p>
            <a:pPr lvl="1"/>
            <a:r>
              <a:rPr lang="en-US" sz="1800" dirty="0" smtClean="0">
                <a:latin typeface="Calibri"/>
                <a:cs typeface="Calibri"/>
              </a:rPr>
              <a:t>Every individual is biologically unique and may benefit from customized treatments  – </a:t>
            </a:r>
            <a:r>
              <a:rPr lang="en-US" sz="1800" b="1" dirty="0" smtClean="0">
                <a:latin typeface="Calibri"/>
                <a:cs typeface="Calibri"/>
              </a:rPr>
              <a:t>“Pharmacogenomics” </a:t>
            </a:r>
            <a:r>
              <a:rPr lang="en-US" sz="1800" dirty="0" smtClean="0">
                <a:latin typeface="Calibri"/>
                <a:cs typeface="Calibri"/>
              </a:rPr>
              <a:t>and </a:t>
            </a:r>
            <a:r>
              <a:rPr lang="en-US" sz="1800" b="1" dirty="0" smtClean="0">
                <a:latin typeface="Calibri"/>
                <a:cs typeface="Calibri"/>
              </a:rPr>
              <a:t>“Precision Medicine”</a:t>
            </a:r>
          </a:p>
          <a:p>
            <a:pPr lvl="1"/>
            <a:r>
              <a:rPr lang="en-US" sz="1800" dirty="0" smtClean="0">
                <a:latin typeface="Calibri"/>
                <a:cs typeface="Calibri"/>
              </a:rPr>
              <a:t>Having the capability to provide individualized treatments will be a differentiating feature for health systems </a:t>
            </a:r>
            <a:endParaRPr lang="en-US" sz="1800" dirty="0">
              <a:latin typeface="Calibri"/>
              <a:cs typeface="Calibri"/>
            </a:endParaRPr>
          </a:p>
          <a:p>
            <a:endParaRPr lang="en-US" sz="1800" dirty="0" smtClean="0">
              <a:latin typeface="Apple Chancery"/>
              <a:cs typeface="Apple Chancery"/>
            </a:endParaRPr>
          </a:p>
          <a:p>
            <a:pPr marL="0" indent="0">
              <a:buNone/>
            </a:pPr>
            <a:r>
              <a:rPr lang="en-US" dirty="0" smtClean="0">
                <a:latin typeface="Apple Chancery"/>
                <a:cs typeface="Apple Chancery"/>
              </a:rPr>
              <a:t> </a:t>
            </a: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8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285564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dirty="0" smtClean="0">
                <a:latin typeface="Arial" charset="0"/>
                <a:ea typeface="MS PGothic" charset="0"/>
                <a:cs typeface="Arial" charset="0"/>
              </a:rPr>
              <a:t> The “New Consumer” of healthcare</a:t>
            </a:r>
            <a:endParaRPr lang="en-US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xfrm>
            <a:off x="635726" y="1417638"/>
            <a:ext cx="7733211" cy="4534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Calibri"/>
                <a:cs typeface="Calibri"/>
              </a:rPr>
              <a:t>An </a:t>
            </a:r>
            <a:r>
              <a:rPr lang="en-US" sz="2800" u="sng" dirty="0" smtClean="0">
                <a:latin typeface="Calibri"/>
                <a:cs typeface="Calibri"/>
              </a:rPr>
              <a:t>informed</a:t>
            </a:r>
            <a:r>
              <a:rPr lang="en-US" sz="2800" dirty="0" smtClean="0">
                <a:latin typeface="Calibri"/>
                <a:cs typeface="Calibri"/>
              </a:rPr>
              <a:t> consumer who is:</a:t>
            </a:r>
          </a:p>
          <a:p>
            <a:pPr lvl="2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Calibri"/>
                <a:cs typeface="Calibri"/>
              </a:rPr>
              <a:t>financially incented</a:t>
            </a:r>
          </a:p>
          <a:p>
            <a:pPr lvl="2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Calibri"/>
                <a:cs typeface="Calibri"/>
              </a:rPr>
              <a:t>technologically savvy and empowered </a:t>
            </a:r>
          </a:p>
          <a:p>
            <a:pPr lvl="2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Calibri"/>
                <a:cs typeface="Calibri"/>
              </a:rPr>
              <a:t>biologically unique.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Calibri"/>
                <a:cs typeface="Calibri"/>
              </a:rPr>
              <a:t>Price, value, convenience and satisfaction (care experience)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Calibri"/>
                <a:cs typeface="Calibri"/>
              </a:rPr>
              <a:t>P</a:t>
            </a:r>
            <a:r>
              <a:rPr lang="en-US" sz="2800" dirty="0" smtClean="0">
                <a:latin typeface="Calibri"/>
                <a:cs typeface="Calibri"/>
              </a:rPr>
              <a:t>refers healthcare that provides transparency and choice</a:t>
            </a:r>
          </a:p>
          <a:p>
            <a:pPr marL="0" indent="0">
              <a:buNone/>
            </a:pPr>
            <a:endParaRPr lang="en-US" dirty="0" smtClean="0">
              <a:latin typeface="Calibri"/>
              <a:cs typeface="Calibri"/>
            </a:endParaRPr>
          </a:p>
          <a:p>
            <a:pPr marL="685800" lvl="2" indent="0">
              <a:buNone/>
            </a:pPr>
            <a:endParaRPr lang="en-US" dirty="0" smtClean="0">
              <a:latin typeface="Calibri"/>
              <a:cs typeface="Calibri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9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2855649"/>
      </p:ext>
    </p:extLst>
  </p:cSld>
  <p:clrMapOvr>
    <a:masterClrMapping/>
  </p:clrMapOvr>
  <p:transition xmlns:p14="http://schemas.microsoft.com/office/powerpoint/2010/main" spd="med">
    <p:split orient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dirty="0" smtClean="0">
                <a:latin typeface="Arial" charset="0"/>
                <a:ea typeface="MS PGothic" charset="0"/>
                <a:cs typeface="Arial" charset="0"/>
              </a:rPr>
              <a:t> New Competencies as a Provider/Organization</a:t>
            </a:r>
            <a:endParaRPr lang="en-US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xfrm>
            <a:off x="780836" y="1530849"/>
            <a:ext cx="7905964" cy="426377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0000"/>
              </a:lnSpc>
            </a:pPr>
            <a:r>
              <a:rPr lang="en-US" sz="2400" dirty="0" smtClean="0">
                <a:latin typeface="Calibri"/>
                <a:cs typeface="Calibri"/>
              </a:rPr>
              <a:t>Clear mission, vision and values</a:t>
            </a:r>
          </a:p>
          <a:p>
            <a:pPr>
              <a:lnSpc>
                <a:spcPct val="110000"/>
              </a:lnSpc>
            </a:pPr>
            <a:r>
              <a:rPr lang="en-US" sz="2400" dirty="0">
                <a:latin typeface="Calibri"/>
                <a:cs typeface="Calibri"/>
              </a:rPr>
              <a:t>Develop and maintain a learning culture and innovation mindset</a:t>
            </a:r>
          </a:p>
          <a:p>
            <a:pPr>
              <a:lnSpc>
                <a:spcPct val="110000"/>
              </a:lnSpc>
            </a:pPr>
            <a:r>
              <a:rPr lang="en-US" sz="2400" dirty="0" smtClean="0">
                <a:latin typeface="Calibri"/>
                <a:cs typeface="Calibri"/>
              </a:rPr>
              <a:t>Understand </a:t>
            </a:r>
            <a:r>
              <a:rPr lang="en-US" sz="2400" dirty="0">
                <a:latin typeface="Calibri"/>
                <a:cs typeface="Calibri"/>
              </a:rPr>
              <a:t>the business model of </a:t>
            </a:r>
            <a:r>
              <a:rPr lang="en-US" sz="2400" dirty="0" smtClean="0">
                <a:latin typeface="Calibri"/>
                <a:cs typeface="Calibri"/>
              </a:rPr>
              <a:t>one’s</a:t>
            </a:r>
            <a:r>
              <a:rPr lang="en-US" sz="2400" dirty="0" smtClean="0">
                <a:latin typeface="Calibri"/>
                <a:cs typeface="Calibri"/>
              </a:rPr>
              <a:t> </a:t>
            </a:r>
            <a:r>
              <a:rPr lang="en-US" sz="2400" dirty="0">
                <a:latin typeface="Calibri"/>
                <a:cs typeface="Calibri"/>
              </a:rPr>
              <a:t>organization</a:t>
            </a:r>
          </a:p>
          <a:p>
            <a:pPr>
              <a:lnSpc>
                <a:spcPct val="110000"/>
              </a:lnSpc>
            </a:pPr>
            <a:r>
              <a:rPr lang="en-US" sz="2400" dirty="0">
                <a:latin typeface="Calibri"/>
                <a:cs typeface="Calibri"/>
              </a:rPr>
              <a:t>Use data as the foundation for transformation</a:t>
            </a:r>
          </a:p>
          <a:p>
            <a:pPr>
              <a:lnSpc>
                <a:spcPct val="110000"/>
              </a:lnSpc>
            </a:pPr>
            <a:r>
              <a:rPr lang="en-US" sz="2400" dirty="0" smtClean="0">
                <a:latin typeface="Calibri"/>
                <a:cs typeface="Calibri"/>
              </a:rPr>
              <a:t>Be </a:t>
            </a:r>
            <a:r>
              <a:rPr lang="en-US" sz="2400" dirty="0" smtClean="0">
                <a:latin typeface="Calibri"/>
                <a:cs typeface="Calibri"/>
              </a:rPr>
              <a:t>sensitive to the needs of our patients and their care experience</a:t>
            </a:r>
          </a:p>
          <a:p>
            <a:pPr>
              <a:lnSpc>
                <a:spcPct val="110000"/>
              </a:lnSpc>
            </a:pPr>
            <a:r>
              <a:rPr lang="en-US" sz="2400" dirty="0" smtClean="0">
                <a:latin typeface="Calibri"/>
                <a:cs typeface="Calibri"/>
              </a:rPr>
              <a:t>Develop efficient models of care and processes</a:t>
            </a:r>
          </a:p>
          <a:p>
            <a:pPr>
              <a:lnSpc>
                <a:spcPct val="110000"/>
              </a:lnSpc>
            </a:pPr>
            <a:r>
              <a:rPr lang="en-US" sz="2400" dirty="0" smtClean="0">
                <a:latin typeface="Calibri"/>
                <a:cs typeface="Calibri"/>
              </a:rPr>
              <a:t>Communicate </a:t>
            </a:r>
            <a:r>
              <a:rPr lang="en-US" sz="2400" dirty="0" smtClean="0">
                <a:latin typeface="Calibri"/>
                <a:cs typeface="Calibri"/>
              </a:rPr>
              <a:t>and Collaborate effectively</a:t>
            </a:r>
            <a:endParaRPr lang="en-US" sz="2400" dirty="0"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 smtClean="0"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 smtClean="0">
              <a:latin typeface="Calibri"/>
              <a:cs typeface="Calibri"/>
            </a:endParaRPr>
          </a:p>
          <a:p>
            <a:pPr marL="0" indent="0" algn="ctr">
              <a:buNone/>
            </a:pPr>
            <a:endParaRPr lang="en-US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Apple Chancery"/>
                <a:cs typeface="Apple Chancery"/>
              </a:rPr>
              <a:t> </a:t>
            </a: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10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2855649"/>
      </p:ext>
    </p:extLst>
  </p:cSld>
  <p:clrMapOvr>
    <a:masterClrMapping/>
  </p:clrMapOvr>
  <p:transition xmlns:p14="http://schemas.microsoft.com/office/powerpoint/2010/main" spd="med">
    <p:split orient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dirty="0" smtClean="0">
                <a:latin typeface="Arial" charset="0"/>
                <a:ea typeface="MS PGothic" charset="0"/>
                <a:cs typeface="Arial" charset="0"/>
              </a:rPr>
              <a:t> Shared Team Responsibility</a:t>
            </a:r>
            <a:endParaRPr lang="en-US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xfrm>
            <a:off x="750013" y="1335640"/>
            <a:ext cx="7617810" cy="547949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47500" lnSpcReduction="20000"/>
          </a:bodyPr>
          <a:lstStyle/>
          <a:p>
            <a:pPr marL="0" indent="0">
              <a:buNone/>
            </a:pPr>
            <a:endParaRPr lang="en-US" sz="2800" dirty="0" smtClean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8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800" dirty="0" smtClean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8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800" dirty="0" smtClean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800" dirty="0" smtClean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4200" dirty="0" smtClean="0">
                <a:latin typeface="Calibri" panose="020F0502020204030204" pitchFamily="34" charset="0"/>
                <a:cs typeface="Arial" panose="020B0604020202020204" pitchFamily="34" charset="0"/>
              </a:rPr>
              <a:t>The </a:t>
            </a:r>
            <a:r>
              <a:rPr lang="en-US" sz="4200" dirty="0">
                <a:latin typeface="Calibri" panose="020F0502020204030204" pitchFamily="34" charset="0"/>
                <a:cs typeface="Arial" panose="020B0604020202020204" pitchFamily="34" charset="0"/>
              </a:rPr>
              <a:t>“Team” concept in Medicine is not </a:t>
            </a:r>
            <a:r>
              <a:rPr lang="en-US" sz="4200" dirty="0" smtClean="0">
                <a:latin typeface="Calibri" panose="020F0502020204030204" pitchFamily="34" charset="0"/>
                <a:cs typeface="Arial" panose="020B0604020202020204" pitchFamily="34" charset="0"/>
              </a:rPr>
              <a:t>new</a:t>
            </a:r>
          </a:p>
          <a:p>
            <a:r>
              <a:rPr lang="en-US" sz="4200" dirty="0" smtClean="0">
                <a:latin typeface="Calibri" panose="020F0502020204030204" pitchFamily="34" charset="0"/>
                <a:cs typeface="Arial" panose="020B0604020202020204" pitchFamily="34" charset="0"/>
              </a:rPr>
              <a:t>In Hospital </a:t>
            </a:r>
            <a:r>
              <a:rPr lang="en-US" sz="4200" dirty="0">
                <a:latin typeface="Calibri" panose="020F0502020204030204" pitchFamily="34" charset="0"/>
                <a:cs typeface="Arial" panose="020B0604020202020204" pitchFamily="34" charset="0"/>
              </a:rPr>
              <a:t>Medicine </a:t>
            </a:r>
            <a:r>
              <a:rPr lang="en-US" sz="4200" dirty="0" smtClean="0">
                <a:latin typeface="Calibri" panose="020F0502020204030204" pitchFamily="34" charset="0"/>
                <a:cs typeface="Arial" panose="020B0604020202020204" pitchFamily="34" charset="0"/>
              </a:rPr>
              <a:t>- 85</a:t>
            </a:r>
            <a:r>
              <a:rPr lang="en-US" sz="4200" dirty="0">
                <a:latin typeface="Calibri" panose="020F0502020204030204" pitchFamily="34" charset="0"/>
                <a:cs typeface="Arial" panose="020B0604020202020204" pitchFamily="34" charset="0"/>
              </a:rPr>
              <a:t>% of daily clinical work is outside the patient’s room</a:t>
            </a:r>
          </a:p>
          <a:p>
            <a:r>
              <a:rPr lang="en-US" sz="4200" dirty="0">
                <a:latin typeface="Calibri" panose="020F0502020204030204" pitchFamily="34" charset="0"/>
                <a:cs typeface="Arial" panose="020B0604020202020204" pitchFamily="34" charset="0"/>
              </a:rPr>
              <a:t>The </a:t>
            </a:r>
            <a:r>
              <a:rPr lang="en-US" sz="4200" dirty="0" smtClean="0">
                <a:latin typeface="Calibri" panose="020F0502020204030204" pitchFamily="34" charset="0"/>
                <a:cs typeface="Arial" panose="020B0604020202020204" pitchFamily="34" charset="0"/>
              </a:rPr>
              <a:t>structure and dynamics of the team has changed</a:t>
            </a:r>
          </a:p>
          <a:p>
            <a:r>
              <a:rPr lang="en-US" sz="4200" dirty="0">
                <a:latin typeface="Calibri" panose="020F0502020204030204" pitchFamily="34" charset="0"/>
                <a:cs typeface="Arial" panose="020B0604020202020204" pitchFamily="34" charset="0"/>
              </a:rPr>
              <a:t>A true “patient-centered” approach </a:t>
            </a:r>
            <a:r>
              <a:rPr lang="en-US" sz="4200" dirty="0" smtClean="0">
                <a:latin typeface="Calibri" panose="020F0502020204030204" pitchFamily="34" charset="0"/>
                <a:cs typeface="Arial" panose="020B0604020202020204" pitchFamily="34" charset="0"/>
              </a:rPr>
              <a:t>which is high quality, safe, cost-effective and sensitive to the “</a:t>
            </a:r>
            <a:r>
              <a:rPr lang="en-US" sz="4200" dirty="0">
                <a:latin typeface="Calibri" panose="020F0502020204030204" pitchFamily="34" charset="0"/>
                <a:cs typeface="Arial" panose="020B0604020202020204" pitchFamily="34" charset="0"/>
              </a:rPr>
              <a:t>patient care experience” </a:t>
            </a:r>
            <a:r>
              <a:rPr lang="en-US" sz="4200" dirty="0" smtClean="0">
                <a:latin typeface="Calibri" panose="020F0502020204030204" pitchFamily="34" charset="0"/>
                <a:cs typeface="Arial" panose="020B0604020202020204" pitchFamily="34" charset="0"/>
              </a:rPr>
              <a:t>requires:</a:t>
            </a:r>
          </a:p>
          <a:p>
            <a:pPr marL="0" indent="0">
              <a:buNone/>
            </a:pPr>
            <a:endParaRPr lang="en-US" sz="2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4200" dirty="0" smtClean="0">
                <a:latin typeface="Calibri" panose="020F0502020204030204" pitchFamily="34" charset="0"/>
                <a:cs typeface="Arial" panose="020B0604020202020204" pitchFamily="34" charset="0"/>
              </a:rPr>
              <a:t>“Shared Team Responsibility”</a:t>
            </a:r>
          </a:p>
          <a:p>
            <a:pPr marL="0" indent="0" algn="ctr">
              <a:buNone/>
            </a:pPr>
            <a:r>
              <a:rPr lang="en-US" sz="4200" dirty="0" smtClean="0">
                <a:latin typeface="Calibri" panose="020F0502020204030204" pitchFamily="34" charset="0"/>
                <a:cs typeface="Arial" panose="020B0604020202020204" pitchFamily="34" charset="0"/>
              </a:rPr>
              <a:t>Shared Mental Model</a:t>
            </a:r>
            <a:endParaRPr lang="en-US" sz="42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 smtClean="0">
                <a:latin typeface="Calibri"/>
                <a:cs typeface="Calibri"/>
              </a:rPr>
              <a:t> </a:t>
            </a:r>
            <a:endParaRPr lang="en-US" dirty="0">
              <a:latin typeface="Calibri"/>
              <a:cs typeface="Calibri"/>
            </a:endParaRPr>
          </a:p>
          <a:p>
            <a:pPr marL="0" indent="0">
              <a:buNone/>
            </a:pPr>
            <a:endParaRPr lang="en-US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Apple Chancery"/>
                <a:cs typeface="Apple Chancery"/>
              </a:rPr>
              <a:t> </a:t>
            </a: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11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322" y="1335640"/>
            <a:ext cx="2325289" cy="1345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285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1000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1000"/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smtClean="0">
                <a:latin typeface="Calibri" panose="020F0502020204030204" pitchFamily="34" charset="0"/>
              </a:rPr>
              <a:t>Shared Mental Models</a:t>
            </a:r>
            <a:endParaRPr lang="en-US" sz="3600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Calibri" panose="020F0502020204030204" pitchFamily="34" charset="0"/>
              </a:rPr>
              <a:t>Coordinate mechanisms that facilitate good teamwork behaviors</a:t>
            </a:r>
          </a:p>
          <a:p>
            <a:pPr lvl="1"/>
            <a:r>
              <a:rPr lang="en-US" sz="2400" dirty="0" smtClean="0">
                <a:latin typeface="Calibri" panose="020F0502020204030204" pitchFamily="34" charset="0"/>
              </a:rPr>
              <a:t>Leadership, mutual performance, adaptability</a:t>
            </a:r>
          </a:p>
          <a:p>
            <a:pPr marL="457200" lvl="1" indent="0">
              <a:buNone/>
            </a:pPr>
            <a:endParaRPr lang="en-US" sz="2400" dirty="0" smtClean="0">
              <a:latin typeface="Calibri" panose="020F0502020204030204" pitchFamily="34" charset="0"/>
            </a:endParaRPr>
          </a:p>
          <a:p>
            <a:r>
              <a:rPr lang="en-US" sz="2800" dirty="0" smtClean="0">
                <a:latin typeface="Calibri" panose="020F0502020204030204" pitchFamily="34" charset="0"/>
              </a:rPr>
              <a:t>An organizing knowledge structure of the relationships between the task the team is engaged in and how the team members will interact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294F7C-E4D3-0B4E-92B2-3F594DACEAFB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506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smtClean="0">
                <a:latin typeface="Calibri" panose="020F0502020204030204" pitchFamily="34" charset="0"/>
              </a:rPr>
              <a:t>Shared Mental Models</a:t>
            </a:r>
            <a:endParaRPr lang="en-US" sz="3600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Calibri" panose="020F0502020204030204" pitchFamily="34" charset="0"/>
              </a:rPr>
              <a:t>Team members:</a:t>
            </a:r>
          </a:p>
          <a:p>
            <a:pPr lvl="1"/>
            <a:r>
              <a:rPr lang="en-US" sz="2400" dirty="0" smtClean="0">
                <a:latin typeface="Calibri" panose="020F0502020204030204" pitchFamily="34" charset="0"/>
              </a:rPr>
              <a:t>Must have a shared understanding of their tasks and roles to maximize team effectiveness</a:t>
            </a:r>
          </a:p>
          <a:p>
            <a:pPr lvl="1"/>
            <a:r>
              <a:rPr lang="en-US" sz="2400" dirty="0" smtClean="0">
                <a:latin typeface="Calibri" panose="020F0502020204030204" pitchFamily="34" charset="0"/>
              </a:rPr>
              <a:t>Be able to communicate with and understand the perspective of those with whom they are working</a:t>
            </a:r>
          </a:p>
          <a:p>
            <a:pPr marL="457200" lvl="1" indent="0" algn="ctr">
              <a:buNone/>
            </a:pPr>
            <a:endParaRPr lang="en-US" sz="2400" dirty="0" smtClean="0"/>
          </a:p>
          <a:p>
            <a:pPr marL="457200" lvl="1" indent="0" algn="ctr">
              <a:buNone/>
            </a:pPr>
            <a:r>
              <a:rPr lang="en-US" sz="4000" b="1" dirty="0" smtClean="0">
                <a:latin typeface="Calibri" panose="020F0502020204030204" pitchFamily="34" charset="0"/>
              </a:rPr>
              <a:t>“BE ON THE SAME PAGE”</a:t>
            </a:r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294F7C-E4D3-0B4E-92B2-3F594DACEAFB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8021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>
                <a:latin typeface="Calibri" panose="020F0502020204030204" pitchFamily="34" charset="0"/>
              </a:rPr>
              <a:t>Shared Mental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4776" y="1417638"/>
            <a:ext cx="7722024" cy="4708525"/>
          </a:xfrm>
        </p:spPr>
        <p:txBody>
          <a:bodyPr>
            <a:normAutofit lnSpcReduction="10000"/>
          </a:bodyPr>
          <a:lstStyle/>
          <a:p>
            <a:pPr>
              <a:buFont typeface="+mj-lt"/>
              <a:buAutoNum type="arabicPeriod"/>
            </a:pPr>
            <a:r>
              <a:rPr lang="en-US" sz="3200" b="1" dirty="0" smtClean="0">
                <a:latin typeface="Calibri" panose="020F0502020204030204" pitchFamily="34" charset="0"/>
              </a:rPr>
              <a:t>Teamwork:</a:t>
            </a:r>
          </a:p>
          <a:p>
            <a:pPr lvl="1"/>
            <a:r>
              <a:rPr lang="en-US" sz="2800" dirty="0" smtClean="0">
                <a:latin typeface="Calibri" panose="020F0502020204030204" pitchFamily="34" charset="0"/>
              </a:rPr>
              <a:t>The collaborative processes of teams</a:t>
            </a:r>
          </a:p>
          <a:p>
            <a:pPr lvl="1"/>
            <a:r>
              <a:rPr lang="en-US" sz="2800" dirty="0" smtClean="0">
                <a:latin typeface="Calibri" panose="020F0502020204030204" pitchFamily="34" charset="0"/>
              </a:rPr>
              <a:t>Requirements of interpersonal interaction</a:t>
            </a:r>
          </a:p>
          <a:p>
            <a:pPr lvl="1"/>
            <a:r>
              <a:rPr lang="en-US" sz="2800" dirty="0" smtClean="0">
                <a:latin typeface="Calibri" panose="020F0502020204030204" pitchFamily="34" charset="0"/>
              </a:rPr>
              <a:t>Skill set of the team</a:t>
            </a:r>
            <a:endParaRPr lang="en-US" sz="2800" dirty="0"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US" sz="3200" b="1" dirty="0" smtClean="0">
                <a:latin typeface="Calibri" panose="020F0502020204030204" pitchFamily="34" charset="0"/>
              </a:rPr>
              <a:t>Taskwork:</a:t>
            </a:r>
          </a:p>
          <a:p>
            <a:pPr lvl="1"/>
            <a:r>
              <a:rPr lang="en-US" sz="2800" dirty="0" smtClean="0">
                <a:latin typeface="Calibri" panose="020F0502020204030204" pitchFamily="34" charset="0"/>
              </a:rPr>
              <a:t>The functional activities that need to be accomplished</a:t>
            </a:r>
          </a:p>
          <a:p>
            <a:pPr lvl="1"/>
            <a:r>
              <a:rPr lang="en-US" sz="2800" dirty="0" smtClean="0">
                <a:latin typeface="Calibri" panose="020F0502020204030204" pitchFamily="34" charset="0"/>
              </a:rPr>
              <a:t>Goals; sub-tasks</a:t>
            </a:r>
          </a:p>
          <a:p>
            <a:pPr lvl="1"/>
            <a:r>
              <a:rPr lang="en-US" sz="2800" dirty="0" smtClean="0">
                <a:latin typeface="Calibri" panose="020F0502020204030204" pitchFamily="34" charset="0"/>
              </a:rPr>
              <a:t>Performance requirements</a:t>
            </a:r>
          </a:p>
          <a:p>
            <a:pPr lvl="1"/>
            <a:endParaRPr lang="en-US" sz="2800" dirty="0"/>
          </a:p>
          <a:p>
            <a:pPr>
              <a:buFont typeface="+mj-lt"/>
              <a:buAutoNum type="arabicPeriod"/>
            </a:pPr>
            <a:endParaRPr lang="en-US" sz="2800" dirty="0" smtClean="0"/>
          </a:p>
          <a:p>
            <a:pPr marL="171450" indent="0">
              <a:buNone/>
            </a:pPr>
            <a:endParaRPr lang="en-US" sz="2800" dirty="0"/>
          </a:p>
          <a:p>
            <a:pPr marL="685800" indent="-514350">
              <a:buFont typeface="+mj-lt"/>
              <a:buAutoNum type="arabicPeriod"/>
            </a:pPr>
            <a:endParaRPr lang="en-US" sz="2800" dirty="0"/>
          </a:p>
          <a:p>
            <a:pPr lvl="1"/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294F7C-E4D3-0B4E-92B2-3F594DACEAFB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2436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>
                <a:latin typeface="Calibri" panose="020F0502020204030204" pitchFamily="34" charset="0"/>
              </a:rPr>
              <a:t>Shared Mental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1502" y="1600200"/>
            <a:ext cx="7795298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2800" dirty="0" smtClean="0">
                <a:latin typeface="Calibri" panose="020F0502020204030204" pitchFamily="34" charset="0"/>
              </a:rPr>
              <a:t>Attributes:</a:t>
            </a:r>
          </a:p>
          <a:p>
            <a:pPr lvl="1">
              <a:lnSpc>
                <a:spcPct val="110000"/>
              </a:lnSpc>
            </a:pPr>
            <a:r>
              <a:rPr lang="en-US" sz="2800" dirty="0" smtClean="0">
                <a:latin typeface="Calibri" panose="020F0502020204030204" pitchFamily="34" charset="0"/>
              </a:rPr>
              <a:t>Content</a:t>
            </a:r>
          </a:p>
          <a:p>
            <a:pPr lvl="2">
              <a:lnSpc>
                <a:spcPct val="110000"/>
              </a:lnSpc>
            </a:pPr>
            <a:r>
              <a:rPr lang="en-US" sz="2800" dirty="0" smtClean="0">
                <a:latin typeface="Calibri" panose="020F0502020204030204" pitchFamily="34" charset="0"/>
              </a:rPr>
              <a:t>Specific information/knowledge</a:t>
            </a:r>
          </a:p>
          <a:p>
            <a:pPr lvl="1">
              <a:lnSpc>
                <a:spcPct val="110000"/>
              </a:lnSpc>
            </a:pPr>
            <a:r>
              <a:rPr lang="en-US" sz="2800" dirty="0" smtClean="0">
                <a:latin typeface="Calibri" panose="020F0502020204030204" pitchFamily="34" charset="0"/>
              </a:rPr>
              <a:t>Similarity</a:t>
            </a:r>
          </a:p>
          <a:p>
            <a:pPr lvl="2">
              <a:lnSpc>
                <a:spcPct val="110000"/>
              </a:lnSpc>
            </a:pPr>
            <a:r>
              <a:rPr lang="en-US" sz="2800" dirty="0" smtClean="0">
                <a:latin typeface="Calibri" panose="020F0502020204030204" pitchFamily="34" charset="0"/>
              </a:rPr>
              <a:t>Existing commonalities</a:t>
            </a:r>
          </a:p>
          <a:p>
            <a:pPr lvl="1">
              <a:lnSpc>
                <a:spcPct val="110000"/>
              </a:lnSpc>
            </a:pPr>
            <a:r>
              <a:rPr lang="en-US" sz="2800" dirty="0" smtClean="0">
                <a:latin typeface="Calibri" panose="020F0502020204030204" pitchFamily="34" charset="0"/>
              </a:rPr>
              <a:t>Accuracy</a:t>
            </a:r>
          </a:p>
          <a:p>
            <a:pPr lvl="2">
              <a:lnSpc>
                <a:spcPct val="110000"/>
              </a:lnSpc>
            </a:pPr>
            <a:r>
              <a:rPr lang="en-US" sz="2800" dirty="0" smtClean="0">
                <a:latin typeface="Calibri" panose="020F0502020204030204" pitchFamily="34" charset="0"/>
              </a:rPr>
              <a:t>Differences between an individuals mental model and reality</a:t>
            </a:r>
          </a:p>
          <a:p>
            <a:pPr lvl="1">
              <a:lnSpc>
                <a:spcPct val="110000"/>
              </a:lnSpc>
            </a:pPr>
            <a:r>
              <a:rPr lang="en-US" sz="2800" dirty="0" smtClean="0">
                <a:latin typeface="Calibri" panose="020F0502020204030204" pitchFamily="34" charset="0"/>
              </a:rPr>
              <a:t>Dynamics</a:t>
            </a:r>
          </a:p>
          <a:p>
            <a:pPr lvl="2">
              <a:lnSpc>
                <a:spcPct val="110000"/>
              </a:lnSpc>
            </a:pPr>
            <a:r>
              <a:rPr lang="en-US" sz="2800" dirty="0" smtClean="0">
                <a:latin typeface="Calibri" panose="020F0502020204030204" pitchFamily="34" charset="0"/>
              </a:rPr>
              <a:t>The need to respond and changes in environment</a:t>
            </a:r>
          </a:p>
          <a:p>
            <a:pPr lvl="1"/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294F7C-E4D3-0B4E-92B2-3F594DACEAFB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3738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en-US" sz="3600" dirty="0" smtClean="0">
                <a:latin typeface="Arial" charset="0"/>
                <a:ea typeface="MS PGothic" charset="0"/>
                <a:cs typeface="Arial" charset="0"/>
              </a:rPr>
              <a:t> </a:t>
            </a:r>
            <a:r>
              <a:rPr lang="en-US" sz="3600" dirty="0" smtClean="0">
                <a:latin typeface="Calibri" panose="020F0502020204030204" pitchFamily="34" charset="0"/>
                <a:ea typeface="MS PGothic" charset="0"/>
                <a:cs typeface="Arial" charset="0"/>
              </a:rPr>
              <a:t>Shared Mental Model:  In Action</a:t>
            </a:r>
            <a:endParaRPr lang="en-US" sz="3600" dirty="0">
              <a:latin typeface="Calibri" panose="020F0502020204030204" pitchFamily="34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xfrm>
            <a:off x="1013624" y="1417638"/>
            <a:ext cx="7673175" cy="518787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40000" lnSpcReduction="20000"/>
          </a:bodyPr>
          <a:lstStyle/>
          <a:p>
            <a:pPr marL="0" indent="0" algn="ctr">
              <a:buNone/>
            </a:pPr>
            <a:r>
              <a:rPr lang="en-US" sz="7000" u="sng" dirty="0" smtClean="0">
                <a:latin typeface="Calibri"/>
                <a:cs typeface="Calibri"/>
              </a:rPr>
              <a:t>Early Discharge Initiative</a:t>
            </a:r>
          </a:p>
          <a:p>
            <a:pPr marL="0" indent="0">
              <a:buNone/>
            </a:pPr>
            <a:r>
              <a:rPr lang="en-US" sz="7000" dirty="0" smtClean="0">
                <a:latin typeface="Calibri" panose="020F0502020204030204" pitchFamily="34" charset="0"/>
                <a:cs typeface="Apple Chancery"/>
              </a:rPr>
              <a:t>Goal: </a:t>
            </a:r>
          </a:p>
          <a:p>
            <a:pPr marL="285750" lvl="1" indent="0">
              <a:buNone/>
            </a:pPr>
            <a:r>
              <a:rPr lang="en-US" sz="7000" dirty="0" smtClean="0">
                <a:latin typeface="Calibri" panose="020F0502020204030204" pitchFamily="34" charset="0"/>
                <a:cs typeface="Apple Chancery"/>
              </a:rPr>
              <a:t>Increase the number of discharges before Noon</a:t>
            </a:r>
          </a:p>
          <a:p>
            <a:pPr marL="0" indent="0">
              <a:buNone/>
            </a:pPr>
            <a:endParaRPr lang="en-US" sz="3800" dirty="0" smtClean="0">
              <a:latin typeface="Apple Chancery"/>
              <a:cs typeface="Apple Chancery"/>
            </a:endParaRPr>
          </a:p>
          <a:p>
            <a:pPr marL="0" indent="0">
              <a:buNone/>
            </a:pPr>
            <a:r>
              <a:rPr lang="en-US" sz="7000" u="sng" dirty="0" smtClean="0">
                <a:latin typeface="Calibri" panose="020F0502020204030204" pitchFamily="34" charset="0"/>
                <a:cs typeface="Apple Chancery"/>
              </a:rPr>
              <a:t>Team</a:t>
            </a:r>
            <a:r>
              <a:rPr lang="en-US" sz="7000" dirty="0" smtClean="0">
                <a:latin typeface="Calibri" panose="020F0502020204030204" pitchFamily="34" charset="0"/>
                <a:cs typeface="Apple Chancery"/>
              </a:rPr>
              <a:t> Work Mental Model:</a:t>
            </a:r>
          </a:p>
          <a:p>
            <a:pPr lvl="2" indent="-457200"/>
            <a:r>
              <a:rPr lang="en-US" sz="6000" dirty="0" smtClean="0">
                <a:latin typeface="Calibri" panose="020F0502020204030204" pitchFamily="34" charset="0"/>
                <a:cs typeface="Apple Chancery"/>
              </a:rPr>
              <a:t>Collaborative Process</a:t>
            </a:r>
          </a:p>
          <a:p>
            <a:pPr lvl="2" indent="-457200"/>
            <a:r>
              <a:rPr lang="en-US" sz="6000" dirty="0" smtClean="0">
                <a:latin typeface="Calibri" panose="020F0502020204030204" pitchFamily="34" charset="0"/>
                <a:cs typeface="Apple Chancery"/>
              </a:rPr>
              <a:t>Interdisciplinary </a:t>
            </a:r>
          </a:p>
          <a:p>
            <a:pPr lvl="2" indent="-457200"/>
            <a:r>
              <a:rPr lang="en-US" sz="6000" dirty="0" smtClean="0">
                <a:latin typeface="Calibri" panose="020F0502020204030204" pitchFamily="34" charset="0"/>
                <a:cs typeface="Apple Chancery"/>
              </a:rPr>
              <a:t>Provide coordinated care</a:t>
            </a:r>
          </a:p>
          <a:p>
            <a:pPr lvl="2" indent="-457200"/>
            <a:r>
              <a:rPr lang="en-US" sz="6000" dirty="0" smtClean="0">
                <a:latin typeface="Calibri" panose="020F0502020204030204" pitchFamily="34" charset="0"/>
                <a:cs typeface="Apple Chancery"/>
              </a:rPr>
              <a:t>Early identification of discharge</a:t>
            </a:r>
          </a:p>
          <a:p>
            <a:pPr lvl="2" indent="-457200"/>
            <a:r>
              <a:rPr lang="en-US" sz="6000" dirty="0" smtClean="0">
                <a:latin typeface="Calibri" panose="020F0502020204030204" pitchFamily="34" charset="0"/>
                <a:cs typeface="Apple Chancery"/>
              </a:rPr>
              <a:t>Safe transition of care</a:t>
            </a:r>
          </a:p>
          <a:p>
            <a:pPr lvl="2" indent="-457200"/>
            <a:endParaRPr lang="en-US" sz="2800" dirty="0" smtClean="0">
              <a:latin typeface="Apple Chancery"/>
              <a:cs typeface="Apple Chancery"/>
            </a:endParaRPr>
          </a:p>
          <a:p>
            <a:pPr lvl="2" indent="-457200"/>
            <a:endParaRPr lang="en-US" sz="2800" dirty="0" smtClean="0">
              <a:latin typeface="Apple Chancery"/>
              <a:cs typeface="Apple Chancery"/>
            </a:endParaRPr>
          </a:p>
          <a:p>
            <a:pPr marL="285750" lvl="1" indent="0">
              <a:buNone/>
            </a:pPr>
            <a:endParaRPr lang="en-US" sz="2800" dirty="0" smtClean="0">
              <a:latin typeface="Apple Chancery"/>
              <a:cs typeface="Apple Chancery"/>
            </a:endParaRPr>
          </a:p>
          <a:p>
            <a:pPr marL="0" indent="0" algn="ctr">
              <a:buNone/>
            </a:pPr>
            <a:endParaRPr lang="en-US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Apple Chancery"/>
                <a:cs typeface="Apple Chancery"/>
              </a:rPr>
              <a:t> </a:t>
            </a: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16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5379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en-US" sz="3600" dirty="0" smtClean="0">
                <a:latin typeface="Arial" charset="0"/>
                <a:ea typeface="MS PGothic" charset="0"/>
                <a:cs typeface="Arial" charset="0"/>
              </a:rPr>
              <a:t> </a:t>
            </a:r>
            <a:r>
              <a:rPr lang="en-US" sz="3600" dirty="0" smtClean="0">
                <a:latin typeface="Calibri" panose="020F0502020204030204" pitchFamily="34" charset="0"/>
                <a:ea typeface="MS PGothic" charset="0"/>
                <a:cs typeface="Arial" charset="0"/>
              </a:rPr>
              <a:t>Shared Mental Model:  In Action</a:t>
            </a:r>
            <a:endParaRPr lang="en-US" sz="3600" dirty="0">
              <a:latin typeface="Calibri" panose="020F0502020204030204" pitchFamily="34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xfrm>
            <a:off x="1270084" y="1600200"/>
            <a:ext cx="7416715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40000" lnSpcReduction="20000"/>
          </a:bodyPr>
          <a:lstStyle/>
          <a:p>
            <a:pPr marL="0" indent="0" algn="ctr">
              <a:buNone/>
            </a:pPr>
            <a:r>
              <a:rPr lang="en-US" sz="7000" dirty="0" smtClean="0">
                <a:latin typeface="Calibri" panose="020F0502020204030204" pitchFamily="34" charset="0"/>
                <a:cs typeface="Apple Chancery"/>
              </a:rPr>
              <a:t>Early Discharge Initiative</a:t>
            </a:r>
          </a:p>
          <a:p>
            <a:pPr marL="0" indent="0">
              <a:buNone/>
            </a:pPr>
            <a:endParaRPr lang="en-US" sz="7000" dirty="0" smtClean="0">
              <a:latin typeface="Apple Chancery"/>
              <a:cs typeface="Apple Chancery"/>
            </a:endParaRPr>
          </a:p>
          <a:p>
            <a:pPr marL="285750" lvl="1" indent="0">
              <a:buNone/>
            </a:pPr>
            <a:r>
              <a:rPr lang="en-US" sz="5900" u="sng" dirty="0" smtClean="0">
                <a:latin typeface="Calibri" panose="020F0502020204030204" pitchFamily="34" charset="0"/>
                <a:cs typeface="Apple Chancery"/>
              </a:rPr>
              <a:t>Task</a:t>
            </a:r>
            <a:r>
              <a:rPr lang="en-US" sz="5900" dirty="0" smtClean="0">
                <a:latin typeface="Calibri" panose="020F0502020204030204" pitchFamily="34" charset="0"/>
                <a:cs typeface="Apple Chancery"/>
              </a:rPr>
              <a:t> Work Mental Model:</a:t>
            </a:r>
          </a:p>
          <a:p>
            <a:pPr marL="285750" lvl="1" indent="0">
              <a:buNone/>
            </a:pPr>
            <a:endParaRPr lang="en-US" sz="5900" dirty="0" smtClean="0">
              <a:latin typeface="Calibri" panose="020F0502020204030204" pitchFamily="34" charset="0"/>
              <a:cs typeface="Apple Chancery"/>
            </a:endParaRPr>
          </a:p>
          <a:p>
            <a:pPr lvl="2" indent="-457200"/>
            <a:r>
              <a:rPr lang="en-US" sz="5900" dirty="0" smtClean="0">
                <a:latin typeface="Calibri" panose="020F0502020204030204" pitchFamily="34" charset="0"/>
                <a:cs typeface="Apple Chancery"/>
              </a:rPr>
              <a:t>Rounding</a:t>
            </a:r>
          </a:p>
          <a:p>
            <a:pPr lvl="2" indent="-457200"/>
            <a:r>
              <a:rPr lang="en-US" sz="5900" dirty="0" smtClean="0">
                <a:latin typeface="Calibri" panose="020F0502020204030204" pitchFamily="34" charset="0"/>
                <a:cs typeface="Apple Chancery"/>
              </a:rPr>
              <a:t>Electronic White Board </a:t>
            </a:r>
          </a:p>
          <a:p>
            <a:pPr lvl="2" indent="-457200"/>
            <a:r>
              <a:rPr lang="en-US" sz="5900" dirty="0" smtClean="0">
                <a:latin typeface="Calibri" panose="020F0502020204030204" pitchFamily="34" charset="0"/>
                <a:cs typeface="Apple Chancery"/>
              </a:rPr>
              <a:t>Touch base rounds</a:t>
            </a:r>
          </a:p>
          <a:p>
            <a:pPr lvl="2" indent="-457200"/>
            <a:r>
              <a:rPr lang="en-US" sz="5900" dirty="0" smtClean="0">
                <a:latin typeface="Calibri" panose="020F0502020204030204" pitchFamily="34" charset="0"/>
                <a:cs typeface="Apple Chancery"/>
              </a:rPr>
              <a:t>Precertification process</a:t>
            </a:r>
          </a:p>
          <a:p>
            <a:pPr lvl="2" indent="-457200"/>
            <a:endParaRPr lang="en-US" sz="4400" dirty="0" smtClean="0">
              <a:latin typeface="Apple Chancery"/>
              <a:cs typeface="Apple Chancery"/>
            </a:endParaRPr>
          </a:p>
          <a:p>
            <a:pPr lvl="2" indent="-457200"/>
            <a:endParaRPr lang="en-US" sz="2800" dirty="0" smtClean="0">
              <a:latin typeface="Apple Chancery"/>
              <a:cs typeface="Apple Chancery"/>
            </a:endParaRPr>
          </a:p>
          <a:p>
            <a:pPr lvl="2" indent="-457200"/>
            <a:endParaRPr lang="en-US" sz="2800" dirty="0" smtClean="0">
              <a:latin typeface="Apple Chancery"/>
              <a:cs typeface="Apple Chancery"/>
            </a:endParaRPr>
          </a:p>
          <a:p>
            <a:pPr marL="285750" lvl="1" indent="0">
              <a:buNone/>
            </a:pPr>
            <a:endParaRPr lang="en-US" sz="2800" dirty="0" smtClean="0">
              <a:latin typeface="Apple Chancery"/>
              <a:cs typeface="Apple Chancery"/>
            </a:endParaRPr>
          </a:p>
          <a:p>
            <a:pPr marL="0" indent="0" algn="ctr">
              <a:buNone/>
            </a:pPr>
            <a:endParaRPr lang="en-US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Apple Chancery"/>
                <a:cs typeface="Apple Chancery"/>
              </a:rPr>
              <a:t> </a:t>
            </a: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17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4923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en-US" sz="3600" dirty="0" smtClean="0">
                <a:latin typeface="Arial" charset="0"/>
                <a:ea typeface="MS PGothic" charset="0"/>
                <a:cs typeface="Arial" charset="0"/>
              </a:rPr>
              <a:t> </a:t>
            </a:r>
            <a:r>
              <a:rPr lang="en-US" sz="3600" dirty="0" smtClean="0">
                <a:latin typeface="Calibri" panose="020F0502020204030204" pitchFamily="34" charset="0"/>
                <a:ea typeface="MS PGothic" charset="0"/>
                <a:cs typeface="Arial" charset="0"/>
              </a:rPr>
              <a:t>Shared Mental Model:  In Action</a:t>
            </a:r>
            <a:endParaRPr lang="en-US" sz="3600" dirty="0">
              <a:latin typeface="Calibri" panose="020F0502020204030204" pitchFamily="34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xfrm>
            <a:off x="457200" y="1417638"/>
            <a:ext cx="8229600" cy="458503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/>
          <a:p>
            <a:pPr marL="0" indent="0" algn="ctr">
              <a:buNone/>
            </a:pPr>
            <a:r>
              <a:rPr lang="en-US" sz="9600" dirty="0" smtClean="0">
                <a:latin typeface="Calibri" panose="020F0502020204030204" pitchFamily="34" charset="0"/>
                <a:cs typeface="Arial" panose="020B0604020202020204" pitchFamily="34" charset="0"/>
              </a:rPr>
              <a:t>Early Discharge Initiative</a:t>
            </a:r>
          </a:p>
          <a:p>
            <a:pPr marL="285750" lvl="1" indent="0">
              <a:lnSpc>
                <a:spcPct val="110000"/>
              </a:lnSpc>
              <a:buNone/>
            </a:pPr>
            <a:r>
              <a:rPr lang="en-US" sz="9600" dirty="0" smtClean="0">
                <a:latin typeface="Calibri" panose="020F0502020204030204" pitchFamily="34" charset="0"/>
                <a:cs typeface="Arial" panose="020B0604020202020204" pitchFamily="34" charset="0"/>
              </a:rPr>
              <a:t>Attributes:</a:t>
            </a:r>
          </a:p>
          <a:p>
            <a:pPr lvl="2" indent="-457200">
              <a:lnSpc>
                <a:spcPct val="110000"/>
              </a:lnSpc>
            </a:pPr>
            <a:r>
              <a:rPr lang="en-US" sz="9600" dirty="0" smtClean="0">
                <a:latin typeface="Calibri" panose="020F0502020204030204" pitchFamily="34" charset="0"/>
                <a:cs typeface="Arial" panose="020B0604020202020204" pitchFamily="34" charset="0"/>
              </a:rPr>
              <a:t>Content</a:t>
            </a:r>
          </a:p>
          <a:p>
            <a:pPr lvl="3" indent="-457200">
              <a:lnSpc>
                <a:spcPct val="110000"/>
              </a:lnSpc>
            </a:pPr>
            <a:r>
              <a:rPr lang="en-US" sz="9600" dirty="0" smtClean="0">
                <a:latin typeface="Calibri" panose="020F0502020204030204" pitchFamily="34" charset="0"/>
                <a:cs typeface="Arial" panose="020B0604020202020204" pitchFamily="34" charset="0"/>
              </a:rPr>
              <a:t>Increase Discharges by 12:00 Noon</a:t>
            </a:r>
          </a:p>
          <a:p>
            <a:pPr lvl="2" indent="-457200">
              <a:lnSpc>
                <a:spcPct val="110000"/>
              </a:lnSpc>
            </a:pPr>
            <a:r>
              <a:rPr lang="en-US" sz="9600" dirty="0" smtClean="0">
                <a:latin typeface="Calibri" panose="020F0502020204030204" pitchFamily="34" charset="0"/>
                <a:cs typeface="Arial" panose="020B0604020202020204" pitchFamily="34" charset="0"/>
              </a:rPr>
              <a:t>Similarities </a:t>
            </a:r>
          </a:p>
          <a:p>
            <a:pPr lvl="3" indent="-457200">
              <a:lnSpc>
                <a:spcPct val="110000"/>
              </a:lnSpc>
            </a:pPr>
            <a:r>
              <a:rPr lang="en-US" sz="9600" dirty="0" smtClean="0">
                <a:latin typeface="Calibri" panose="020F0502020204030204" pitchFamily="34" charset="0"/>
                <a:cs typeface="Arial" panose="020B0604020202020204" pitchFamily="34" charset="0"/>
              </a:rPr>
              <a:t>Are the team’s mental models consistent with each other?</a:t>
            </a:r>
          </a:p>
          <a:p>
            <a:pPr lvl="2" indent="-457200">
              <a:lnSpc>
                <a:spcPct val="110000"/>
              </a:lnSpc>
            </a:pPr>
            <a:r>
              <a:rPr lang="en-US" sz="9600" dirty="0" smtClean="0">
                <a:latin typeface="Calibri" panose="020F0502020204030204" pitchFamily="34" charset="0"/>
                <a:cs typeface="Arial" panose="020B0604020202020204" pitchFamily="34" charset="0"/>
              </a:rPr>
              <a:t>Accuracy</a:t>
            </a:r>
          </a:p>
          <a:p>
            <a:pPr lvl="3" indent="-457200">
              <a:lnSpc>
                <a:spcPct val="110000"/>
              </a:lnSpc>
            </a:pPr>
            <a:r>
              <a:rPr lang="en-US" sz="9600" dirty="0" smtClean="0">
                <a:latin typeface="Calibri" panose="020F0502020204030204" pitchFamily="34" charset="0"/>
                <a:cs typeface="Arial" panose="020B0604020202020204" pitchFamily="34" charset="0"/>
              </a:rPr>
              <a:t>Consistent with the standard?</a:t>
            </a:r>
          </a:p>
          <a:p>
            <a:pPr lvl="2" indent="-457200">
              <a:lnSpc>
                <a:spcPct val="110000"/>
              </a:lnSpc>
            </a:pPr>
            <a:r>
              <a:rPr lang="en-US" sz="9600" dirty="0" smtClean="0">
                <a:latin typeface="Calibri" panose="020F0502020204030204" pitchFamily="34" charset="0"/>
                <a:cs typeface="Arial" panose="020B0604020202020204" pitchFamily="34" charset="0"/>
              </a:rPr>
              <a:t>Dynamics</a:t>
            </a:r>
          </a:p>
          <a:p>
            <a:pPr lvl="3" indent="-457200">
              <a:lnSpc>
                <a:spcPct val="110000"/>
              </a:lnSpc>
            </a:pPr>
            <a:r>
              <a:rPr lang="en-US" sz="9600" dirty="0" smtClean="0">
                <a:latin typeface="Calibri" panose="020F0502020204030204" pitchFamily="34" charset="0"/>
                <a:cs typeface="Arial" panose="020B0604020202020204" pitchFamily="34" charset="0"/>
              </a:rPr>
              <a:t>Responding to changes and feedback</a:t>
            </a:r>
          </a:p>
          <a:p>
            <a:pPr lvl="2" indent="-457200"/>
            <a:endParaRPr lang="en-US" sz="11200" dirty="0" smtClean="0">
              <a:latin typeface="+mj-lt"/>
              <a:cs typeface="Arial" panose="020B0604020202020204" pitchFamily="34" charset="0"/>
            </a:endParaRPr>
          </a:p>
          <a:p>
            <a:pPr lvl="2" indent="-457200"/>
            <a:endParaRPr lang="en-US" sz="11200" dirty="0" smtClean="0">
              <a:latin typeface="+mj-lt"/>
              <a:cs typeface="Apple Chancery"/>
            </a:endParaRPr>
          </a:p>
          <a:p>
            <a:pPr lvl="2" indent="-457200"/>
            <a:endParaRPr lang="en-US" sz="11200" dirty="0" smtClean="0">
              <a:latin typeface="+mj-lt"/>
              <a:cs typeface="Apple Chancery"/>
            </a:endParaRPr>
          </a:p>
          <a:p>
            <a:pPr lvl="2" indent="-457200"/>
            <a:endParaRPr lang="en-US" sz="7400" dirty="0" smtClean="0">
              <a:latin typeface="Apple Chancery"/>
              <a:cs typeface="Apple Chancery"/>
            </a:endParaRPr>
          </a:p>
          <a:p>
            <a:pPr marL="285750" lvl="1" indent="0">
              <a:buNone/>
            </a:pPr>
            <a:endParaRPr lang="en-US" sz="7400" dirty="0" smtClean="0">
              <a:latin typeface="Apple Chancery"/>
              <a:cs typeface="Apple Chancery"/>
            </a:endParaRPr>
          </a:p>
          <a:p>
            <a:pPr marL="0" indent="0" algn="ctr">
              <a:buNone/>
            </a:pPr>
            <a:endParaRPr lang="en-US" sz="7400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r>
              <a:rPr lang="en-US" sz="7400" dirty="0" smtClean="0">
                <a:latin typeface="Apple Chancery"/>
                <a:cs typeface="Apple Chancery"/>
              </a:rPr>
              <a:t> </a:t>
            </a:r>
            <a:endParaRPr lang="en-US" sz="7400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18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1368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en-US" sz="3600" dirty="0" smtClean="0">
                <a:latin typeface="Arial" charset="0"/>
                <a:ea typeface="MS PGothic" charset="0"/>
                <a:cs typeface="Arial" charset="0"/>
              </a:rPr>
              <a:t> Shared Mental Model:  In Action</a:t>
            </a:r>
            <a:endParaRPr lang="en-US" sz="3600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285750" lvl="1" indent="0">
              <a:buNone/>
            </a:pPr>
            <a:endParaRPr lang="en-US" sz="4600" dirty="0" smtClean="0">
              <a:latin typeface="Apple Chancery"/>
              <a:cs typeface="Apple Chancery"/>
            </a:endParaRPr>
          </a:p>
          <a:p>
            <a:pPr lvl="2" indent="-457200"/>
            <a:endParaRPr lang="en-US" sz="5100" dirty="0" smtClean="0">
              <a:latin typeface="Apple Chancery"/>
              <a:cs typeface="Apple Chancery"/>
            </a:endParaRPr>
          </a:p>
          <a:p>
            <a:pPr lvl="2" indent="-457200"/>
            <a:endParaRPr lang="en-US" sz="4400" dirty="0" smtClean="0">
              <a:latin typeface="Apple Chancery"/>
              <a:cs typeface="Apple Chancery"/>
            </a:endParaRPr>
          </a:p>
          <a:p>
            <a:pPr lvl="2" indent="-457200"/>
            <a:endParaRPr lang="en-US" sz="2800" dirty="0" smtClean="0">
              <a:latin typeface="Apple Chancery"/>
              <a:cs typeface="Apple Chancery"/>
            </a:endParaRPr>
          </a:p>
          <a:p>
            <a:pPr lvl="2" indent="-457200"/>
            <a:endParaRPr lang="en-US" sz="2800" dirty="0" smtClean="0">
              <a:latin typeface="Apple Chancery"/>
              <a:cs typeface="Apple Chancery"/>
            </a:endParaRPr>
          </a:p>
          <a:p>
            <a:pPr marL="285750" lvl="1" indent="0">
              <a:buNone/>
            </a:pPr>
            <a:endParaRPr lang="en-US" sz="2800" dirty="0" smtClean="0">
              <a:latin typeface="Apple Chancery"/>
              <a:cs typeface="Apple Chancery"/>
            </a:endParaRPr>
          </a:p>
          <a:p>
            <a:pPr marL="0" indent="0" algn="ctr">
              <a:buNone/>
            </a:pPr>
            <a:endParaRPr lang="en-US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Apple Chancery"/>
                <a:cs typeface="Apple Chancery"/>
              </a:rPr>
              <a:t> </a:t>
            </a: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19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6411" y="2047164"/>
            <a:ext cx="6564573" cy="3796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280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en-US" sz="3600" dirty="0" smtClean="0">
                <a:latin typeface="Arial" charset="0"/>
                <a:ea typeface="MS PGothic" charset="0"/>
                <a:cs typeface="Arial" charset="0"/>
              </a:rPr>
              <a:t> Shared Mental Model:  In Action</a:t>
            </a:r>
            <a:endParaRPr lang="en-US" sz="3600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285750" lvl="1" indent="0">
              <a:buNone/>
            </a:pPr>
            <a:endParaRPr lang="en-US" sz="4600" dirty="0" smtClean="0">
              <a:latin typeface="Apple Chancery"/>
              <a:cs typeface="Apple Chancery"/>
            </a:endParaRPr>
          </a:p>
          <a:p>
            <a:pPr marL="685800" lvl="2" indent="0">
              <a:buNone/>
            </a:pPr>
            <a:endParaRPr lang="en-US" sz="5100" dirty="0" smtClean="0">
              <a:latin typeface="Apple Chancery"/>
              <a:cs typeface="Apple Chancery"/>
            </a:endParaRPr>
          </a:p>
          <a:p>
            <a:pPr lvl="2" indent="-457200"/>
            <a:endParaRPr lang="en-US" sz="4400" dirty="0" smtClean="0">
              <a:latin typeface="Apple Chancery"/>
              <a:cs typeface="Apple Chancery"/>
            </a:endParaRPr>
          </a:p>
          <a:p>
            <a:pPr lvl="2" indent="-457200"/>
            <a:endParaRPr lang="en-US" sz="2800" dirty="0" smtClean="0">
              <a:latin typeface="Apple Chancery"/>
              <a:cs typeface="Apple Chancery"/>
            </a:endParaRPr>
          </a:p>
          <a:p>
            <a:pPr lvl="2" indent="-457200"/>
            <a:endParaRPr lang="en-US" sz="2800" dirty="0" smtClean="0">
              <a:latin typeface="Apple Chancery"/>
              <a:cs typeface="Apple Chancery"/>
            </a:endParaRPr>
          </a:p>
          <a:p>
            <a:pPr marL="285750" lvl="1" indent="0">
              <a:buNone/>
            </a:pPr>
            <a:endParaRPr lang="en-US" sz="2800" dirty="0" smtClean="0">
              <a:latin typeface="Apple Chancery"/>
              <a:cs typeface="Apple Chancery"/>
            </a:endParaRPr>
          </a:p>
          <a:p>
            <a:pPr marL="0" indent="0" algn="ctr">
              <a:buNone/>
            </a:pPr>
            <a:endParaRPr lang="en-US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Apple Chancery"/>
                <a:cs typeface="Apple Chancery"/>
              </a:rPr>
              <a:t> </a:t>
            </a: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20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70280"/>
            <a:ext cx="8235218" cy="438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392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/>
              <a:t>Shared Mental Models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Organizational Culture</a:t>
            </a:r>
          </a:p>
          <a:p>
            <a:endParaRPr lang="en-US" sz="2800" dirty="0"/>
          </a:p>
          <a:p>
            <a:r>
              <a:rPr lang="en-US" sz="3600" dirty="0" smtClean="0"/>
              <a:t>Embrace the Change</a:t>
            </a:r>
          </a:p>
          <a:p>
            <a:pPr lvl="1"/>
            <a:r>
              <a:rPr lang="en-US" sz="2800" dirty="0" smtClean="0"/>
              <a:t>Teach and be tenacious</a:t>
            </a:r>
          </a:p>
          <a:p>
            <a:pPr lvl="1"/>
            <a:r>
              <a:rPr lang="en-US" sz="2800" dirty="0" smtClean="0"/>
              <a:t>Incorporate concepts as a learning organization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294F7C-E4D3-0B4E-92B2-3F594DACEAFB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9407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>
                <a:latin typeface="Arial" charset="0"/>
                <a:ea typeface="MS PGothic" charset="0"/>
                <a:cs typeface="Arial" charset="0"/>
              </a:rPr>
              <a:t> </a:t>
            </a:r>
            <a:endParaRPr lang="en-US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xfrm>
            <a:off x="457200" y="1550456"/>
            <a:ext cx="8229600" cy="49265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47500" lnSpcReduction="20000"/>
          </a:bodyPr>
          <a:lstStyle/>
          <a:p>
            <a:r>
              <a:rPr lang="en-US" sz="5100" dirty="0" smtClean="0">
                <a:latin typeface="Calibri" panose="020F0502020204030204" pitchFamily="34" charset="0"/>
                <a:cs typeface="Apple Chancery"/>
              </a:rPr>
              <a:t>A new era of modern healthcare</a:t>
            </a:r>
          </a:p>
          <a:p>
            <a:r>
              <a:rPr lang="en-US" sz="5100" dirty="0" smtClean="0">
                <a:latin typeface="Calibri" panose="020F0502020204030204" pitchFamily="34" charset="0"/>
                <a:cs typeface="Apple Chancery"/>
              </a:rPr>
              <a:t>Providing </a:t>
            </a:r>
            <a:r>
              <a:rPr lang="en-US" sz="5100" b="1" dirty="0" smtClean="0">
                <a:latin typeface="Calibri" panose="020F0502020204030204" pitchFamily="34" charset="0"/>
                <a:cs typeface="Apple Chancery"/>
              </a:rPr>
              <a:t>“patient centered care” </a:t>
            </a:r>
            <a:r>
              <a:rPr lang="en-US" sz="5100" dirty="0" smtClean="0">
                <a:latin typeface="Calibri" panose="020F0502020204030204" pitchFamily="34" charset="0"/>
                <a:cs typeface="Apple Chancery"/>
              </a:rPr>
              <a:t>– (efficient, convenient, high value and safe)is </a:t>
            </a:r>
            <a:r>
              <a:rPr lang="en-US" sz="5100" dirty="0">
                <a:latin typeface="Calibri" panose="020F0502020204030204" pitchFamily="34" charset="0"/>
                <a:cs typeface="Apple Chancery"/>
              </a:rPr>
              <a:t>complex and </a:t>
            </a:r>
            <a:r>
              <a:rPr lang="en-US" sz="5100" b="1" i="1" dirty="0">
                <a:latin typeface="Calibri" panose="020F0502020204030204" pitchFamily="34" charset="0"/>
                <a:cs typeface="Apple Chancery"/>
              </a:rPr>
              <a:t>you can’t do it alone</a:t>
            </a:r>
            <a:r>
              <a:rPr lang="en-US" sz="5100" b="1" i="1" dirty="0" smtClean="0">
                <a:latin typeface="Calibri" panose="020F0502020204030204" pitchFamily="34" charset="0"/>
                <a:cs typeface="Apple Chancery"/>
              </a:rPr>
              <a:t>!</a:t>
            </a:r>
            <a:endParaRPr lang="en-US" sz="5100" dirty="0" smtClean="0">
              <a:latin typeface="Calibri" panose="020F0502020204030204" pitchFamily="34" charset="0"/>
              <a:cs typeface="Apple Chancery"/>
            </a:endParaRPr>
          </a:p>
          <a:p>
            <a:r>
              <a:rPr lang="en-US" sz="5100" dirty="0" smtClean="0">
                <a:latin typeface="Calibri" panose="020F0502020204030204" pitchFamily="34" charset="0"/>
                <a:cs typeface="Apple Chancery"/>
              </a:rPr>
              <a:t>Build a team concept and a Shared Mental model of care</a:t>
            </a:r>
          </a:p>
          <a:p>
            <a:endParaRPr lang="en-US" sz="800" dirty="0">
              <a:latin typeface="Calibri" panose="020F0502020204030204" pitchFamily="34" charset="0"/>
              <a:cs typeface="Apple Chancery"/>
            </a:endParaRPr>
          </a:p>
          <a:p>
            <a:endParaRPr lang="en-US" sz="800" dirty="0" smtClean="0">
              <a:latin typeface="Calibri" panose="020F0502020204030204" pitchFamily="34" charset="0"/>
              <a:cs typeface="Apple Chancery"/>
            </a:endParaRPr>
          </a:p>
          <a:p>
            <a:endParaRPr lang="en-US" sz="800" dirty="0">
              <a:latin typeface="Calibri" panose="020F0502020204030204" pitchFamily="34" charset="0"/>
              <a:cs typeface="Apple Chancery"/>
            </a:endParaRPr>
          </a:p>
          <a:p>
            <a:pPr marL="0" indent="0">
              <a:buNone/>
            </a:pPr>
            <a:endParaRPr lang="en-US" sz="1500" dirty="0" smtClean="0">
              <a:latin typeface="Calibri" panose="020F0502020204030204" pitchFamily="34" charset="0"/>
              <a:cs typeface="Apple Chancery"/>
            </a:endParaRPr>
          </a:p>
          <a:p>
            <a:pPr marL="0" indent="0" algn="ctr">
              <a:buNone/>
            </a:pPr>
            <a:r>
              <a:rPr lang="en-US" sz="5100" i="1" dirty="0" smtClean="0">
                <a:latin typeface="Calibri" panose="020F0502020204030204" pitchFamily="34" charset="0"/>
                <a:cs typeface="Apple Chancery"/>
              </a:rPr>
              <a:t>Communicate and collaborate</a:t>
            </a:r>
          </a:p>
          <a:p>
            <a:pPr marL="0" indent="0" algn="ctr">
              <a:buNone/>
            </a:pPr>
            <a:r>
              <a:rPr lang="en-US" sz="5100" i="1" dirty="0" smtClean="0">
                <a:latin typeface="Calibri" panose="020F0502020204030204" pitchFamily="34" charset="0"/>
                <a:cs typeface="Apple Chancery"/>
              </a:rPr>
              <a:t>&amp;</a:t>
            </a:r>
          </a:p>
          <a:p>
            <a:pPr marL="0" indent="0" algn="ctr">
              <a:buNone/>
            </a:pPr>
            <a:r>
              <a:rPr lang="en-US" sz="5100" i="1" dirty="0" smtClean="0">
                <a:latin typeface="Calibri" panose="020F0502020204030204" pitchFamily="34" charset="0"/>
                <a:cs typeface="Apple Chancery"/>
              </a:rPr>
              <a:t>“Share team responsibility”</a:t>
            </a:r>
          </a:p>
          <a:p>
            <a:pPr marL="0" indent="0">
              <a:buNone/>
            </a:pPr>
            <a:endParaRPr lang="en-US" dirty="0" smtClean="0">
              <a:latin typeface="Apple Chancery"/>
              <a:cs typeface="Apple Chancery"/>
            </a:endParaRPr>
          </a:p>
          <a:p>
            <a:pPr marL="0" indent="0">
              <a:buNone/>
            </a:pPr>
            <a:endParaRPr lang="en-US" dirty="0" smtClean="0">
              <a:latin typeface="Apple Chancery"/>
              <a:cs typeface="Apple Chancery"/>
            </a:endParaRPr>
          </a:p>
          <a:p>
            <a:pPr marL="0" indent="0">
              <a:buNone/>
            </a:pPr>
            <a:endParaRPr lang="en-US" dirty="0">
              <a:latin typeface="Apple Chancery"/>
              <a:cs typeface="Apple Chancery"/>
            </a:endParaRPr>
          </a:p>
          <a:p>
            <a:pPr marL="0" indent="0" algn="ctr">
              <a:buNone/>
            </a:pPr>
            <a:r>
              <a:rPr lang="en-US" sz="2800" dirty="0" smtClean="0">
                <a:latin typeface="Apple Chancery"/>
                <a:cs typeface="Apple Chancery"/>
              </a:rPr>
              <a:t> </a:t>
            </a: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22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29466" y="904126"/>
            <a:ext cx="7654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cs typeface="Arial" charset="0"/>
              </a:rPr>
              <a:t>Shared Team Responsibility</a:t>
            </a:r>
            <a:endParaRPr lang="en-US" sz="36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855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dirty="0" smtClean="0">
                <a:latin typeface="Arial" charset="0"/>
                <a:ea typeface="MS PGothic" charset="0"/>
                <a:cs typeface="Arial" charset="0"/>
              </a:rPr>
              <a:t> </a:t>
            </a:r>
            <a:endParaRPr lang="en-US" dirty="0">
              <a:latin typeface="Arial" charset="0"/>
              <a:ea typeface="MS PGothic" charset="0"/>
              <a:cs typeface="Arial" charset="0"/>
            </a:endParaRPr>
          </a:p>
        </p:txBody>
      </p:sp>
      <p:sp>
        <p:nvSpPr>
          <p:cNvPr id="9219" name="Content Placeholder 5"/>
          <p:cNvSpPr>
            <a:spLocks noGrp="1"/>
          </p:cNvSpPr>
          <p:nvPr>
            <p:ph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indent="0" algn="ctr">
              <a:buNone/>
            </a:pPr>
            <a:r>
              <a:rPr lang="en-US" sz="3600" b="1" i="1" dirty="0" smtClean="0">
                <a:latin typeface="Calibri" panose="020F0502020204030204" pitchFamily="34" charset="0"/>
                <a:cs typeface="Apple Chancery"/>
              </a:rPr>
              <a:t>Thank you</a:t>
            </a:r>
          </a:p>
          <a:p>
            <a:pPr marL="0" indent="0">
              <a:buNone/>
            </a:pPr>
            <a:r>
              <a:rPr lang="en-US" i="1" dirty="0" smtClean="0">
                <a:latin typeface="Calibri" panose="020F0502020204030204" pitchFamily="34" charset="0"/>
                <a:ea typeface="MS PGothic" charset="0"/>
              </a:rPr>
              <a:t>References:</a:t>
            </a:r>
          </a:p>
          <a:p>
            <a:pPr marL="0" indent="0">
              <a:buNone/>
            </a:pPr>
            <a:r>
              <a:rPr lang="en-US" sz="1600" i="1" dirty="0" smtClean="0">
                <a:latin typeface="Calibri" panose="020F0502020204030204" pitchFamily="34" charset="0"/>
                <a:ea typeface="MS PGothic" charset="0"/>
              </a:rPr>
              <a:t>n=1, Koster, Bisbee and Charan – 2014</a:t>
            </a:r>
          </a:p>
          <a:p>
            <a:pPr marL="0" indent="0">
              <a:buNone/>
            </a:pPr>
            <a:endParaRPr lang="en-US" sz="1600" i="1" dirty="0" smtClean="0">
              <a:latin typeface="Calibri" panose="020F0502020204030204" pitchFamily="34" charset="0"/>
              <a:ea typeface="MS PGothic" charset="0"/>
            </a:endParaRPr>
          </a:p>
          <a:p>
            <a:pPr marL="0" indent="0">
              <a:buNone/>
            </a:pPr>
            <a:r>
              <a:rPr lang="en-US" sz="1600" dirty="0" smtClean="0">
                <a:latin typeface="Calibri" panose="020F0502020204030204" pitchFamily="34" charset="0"/>
                <a:ea typeface="MS PGothic" charset="0"/>
              </a:rPr>
              <a:t>Burstscher, M. &amp; Manser, T. (2012).  Team mental models and their potential to improve teamwork and safety:  A review and implications for future research in healthcare.  </a:t>
            </a:r>
            <a:r>
              <a:rPr lang="en-US" sz="1600" i="1" dirty="0" smtClean="0">
                <a:latin typeface="Calibri" panose="020F0502020204030204" pitchFamily="34" charset="0"/>
                <a:ea typeface="MS PGothic" charset="0"/>
              </a:rPr>
              <a:t>Safety Science, 50</a:t>
            </a:r>
            <a:r>
              <a:rPr lang="en-US" sz="1600" dirty="0" smtClean="0">
                <a:latin typeface="Calibri" panose="020F0502020204030204" pitchFamily="34" charset="0"/>
                <a:ea typeface="MS PGothic" charset="0"/>
              </a:rPr>
              <a:t>, 1344-1354.</a:t>
            </a:r>
          </a:p>
          <a:p>
            <a:pPr marL="0" indent="0">
              <a:buNone/>
            </a:pPr>
            <a:endParaRPr lang="en-US" sz="1600" dirty="0" smtClean="0">
              <a:latin typeface="Calibri" panose="020F0502020204030204" pitchFamily="34" charset="0"/>
              <a:ea typeface="MS PGothic" charset="0"/>
            </a:endParaRPr>
          </a:p>
          <a:p>
            <a:pPr marL="0" indent="0">
              <a:buNone/>
            </a:pPr>
            <a:r>
              <a:rPr lang="en-US" sz="1600" dirty="0" smtClean="0">
                <a:latin typeface="Calibri" panose="020F0502020204030204" pitchFamily="34" charset="0"/>
                <a:ea typeface="MS PGothic" charset="0"/>
              </a:rPr>
              <a:t>Evans, J. &amp; Baker, G. (2012).  Shared mental models of integrated care:  aligning multiple stakeholder perspectives.  </a:t>
            </a:r>
            <a:r>
              <a:rPr lang="en-US" sz="1600" i="1" dirty="0" smtClean="0">
                <a:latin typeface="Calibri" panose="020F0502020204030204" pitchFamily="34" charset="0"/>
                <a:ea typeface="MS PGothic" charset="0"/>
              </a:rPr>
              <a:t>Journal of Health Organization and Management, 26</a:t>
            </a:r>
            <a:r>
              <a:rPr lang="en-US" sz="1600" dirty="0" smtClean="0">
                <a:latin typeface="Calibri" panose="020F0502020204030204" pitchFamily="34" charset="0"/>
                <a:ea typeface="MS PGothic" charset="0"/>
              </a:rPr>
              <a:t>(6), 713-736</a:t>
            </a:r>
          </a:p>
          <a:p>
            <a:pPr marL="0" indent="0">
              <a:buNone/>
            </a:pPr>
            <a:endParaRPr lang="en-US" sz="1600" dirty="0" smtClean="0">
              <a:latin typeface="Calibri" panose="020F0502020204030204" pitchFamily="34" charset="0"/>
              <a:ea typeface="MS PGothic" charset="0"/>
            </a:endParaRPr>
          </a:p>
          <a:p>
            <a:pPr marL="0" indent="0">
              <a:buNone/>
            </a:pPr>
            <a:r>
              <a:rPr lang="en-US" sz="1600" dirty="0" smtClean="0">
                <a:latin typeface="Calibri" panose="020F0502020204030204" pitchFamily="34" charset="0"/>
                <a:ea typeface="MS PGothic" charset="0"/>
              </a:rPr>
              <a:t>McComb, S. &amp; Simpson, V. (2013).  The concept of shared mental models in healthcare collaboration.  </a:t>
            </a:r>
            <a:r>
              <a:rPr lang="en-US" sz="1600" i="1" dirty="0" smtClean="0">
                <a:latin typeface="Calibri" panose="020F0502020204030204" pitchFamily="34" charset="0"/>
                <a:ea typeface="MS PGothic" charset="0"/>
              </a:rPr>
              <a:t>Journal of Advanced Practice Nursing, 70(7</a:t>
            </a:r>
            <a:r>
              <a:rPr lang="en-US" sz="1600" dirty="0" smtClean="0">
                <a:latin typeface="Calibri" panose="020F0502020204030204" pitchFamily="34" charset="0"/>
                <a:ea typeface="MS PGothic" charset="0"/>
              </a:rPr>
              <a:t>), 1479-1488</a:t>
            </a:r>
            <a:r>
              <a:rPr lang="en-US" dirty="0" smtClean="0">
                <a:latin typeface="Calibri" panose="020F0502020204030204" pitchFamily="34" charset="0"/>
                <a:ea typeface="MS PGothic" charset="0"/>
              </a:rPr>
              <a:t>.</a:t>
            </a:r>
          </a:p>
          <a:p>
            <a:pPr marL="0" indent="0">
              <a:buNone/>
            </a:pPr>
            <a:endParaRPr lang="en-US" dirty="0" smtClean="0">
              <a:latin typeface="Calibri" panose="020F0502020204030204" pitchFamily="34" charset="0"/>
              <a:ea typeface="MS PGothic" charset="0"/>
            </a:endParaRPr>
          </a:p>
          <a:p>
            <a:pPr marL="0" indent="0">
              <a:buNone/>
            </a:pPr>
            <a:endParaRPr lang="en-US" dirty="0">
              <a:latin typeface="Calibri" panose="020F0502020204030204" pitchFamily="34" charset="0"/>
              <a:ea typeface="MS PGothic" charset="0"/>
            </a:endParaRPr>
          </a:p>
          <a:p>
            <a:pPr marL="0" indent="0">
              <a:buNone/>
            </a:pPr>
            <a:endParaRPr lang="en-US" dirty="0">
              <a:latin typeface="Arial" charset="0"/>
              <a:ea typeface="MS PGothic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0A2EC18E-D584-B54F-B7B7-2D0C03BA7704}" type="slidenum">
              <a:rPr lang="en-US"/>
              <a:pPr/>
              <a:t>23</a:t>
            </a:fld>
            <a:endParaRPr lang="en-US" dirty="0"/>
          </a:p>
        </p:txBody>
      </p:sp>
      <p:pic>
        <p:nvPicPr>
          <p:cNvPr id="922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6477000"/>
            <a:ext cx="1744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57200" y="781050"/>
            <a:ext cx="822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atin typeface="Calibri" panose="020F0502020204030204" pitchFamily="34" charset="0"/>
                <a:cs typeface="Arial" charset="0"/>
              </a:rPr>
              <a:t>Shared Team Responsibility</a:t>
            </a:r>
            <a:endParaRPr lang="en-US" sz="36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961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Clinical Retreat">
  <a:themeElements>
    <a:clrScheme name="Color Palette with UH Colors">
      <a:dk1>
        <a:sysClr val="windowText" lastClr="000000"/>
      </a:dk1>
      <a:lt1>
        <a:sysClr val="window" lastClr="FFFFFF"/>
      </a:lt1>
      <a:dk2>
        <a:srgbClr val="D12232"/>
      </a:dk2>
      <a:lt2>
        <a:srgbClr val="E8DBC6"/>
      </a:lt2>
      <a:accent1>
        <a:srgbClr val="EEA420"/>
      </a:accent1>
      <a:accent2>
        <a:srgbClr val="0C377B"/>
      </a:accent2>
      <a:accent3>
        <a:srgbClr val="A11E2A"/>
      </a:accent3>
      <a:accent4>
        <a:srgbClr val="27BF00"/>
      </a:accent4>
      <a:accent5>
        <a:srgbClr val="FF65AC"/>
      </a:accent5>
      <a:accent6>
        <a:srgbClr val="FF7400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CaseMC [Read-Only] [Compatibility Mode]" id="{922F9275-24D7-4F25-B3D9-5BC082030169}" vid="{A1A1C08C-64FB-4111-B2FD-88D250E2B922}"/>
    </a:ext>
  </a:extLst>
</a:theme>
</file>

<file path=ppt/theme/theme2.xml><?xml version="1.0" encoding="utf-8"?>
<a:theme xmlns:a="http://schemas.openxmlformats.org/drawingml/2006/main" name="Office Theme">
  <a:themeElements>
    <a:clrScheme name="Color Palette with UH Colors">
      <a:dk1>
        <a:sysClr val="windowText" lastClr="000000"/>
      </a:dk1>
      <a:lt1>
        <a:sysClr val="window" lastClr="FFFFFF"/>
      </a:lt1>
      <a:dk2>
        <a:srgbClr val="D12232"/>
      </a:dk2>
      <a:lt2>
        <a:srgbClr val="E8DBC6"/>
      </a:lt2>
      <a:accent1>
        <a:srgbClr val="EEA420"/>
      </a:accent1>
      <a:accent2>
        <a:srgbClr val="0C377B"/>
      </a:accent2>
      <a:accent3>
        <a:srgbClr val="A11E2A"/>
      </a:accent3>
      <a:accent4>
        <a:srgbClr val="27BF00"/>
      </a:accent4>
      <a:accent5>
        <a:srgbClr val="FF65AC"/>
      </a:accent5>
      <a:accent6>
        <a:srgbClr val="FF7400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Color Palette with UH Colors">
      <a:dk1>
        <a:sysClr val="windowText" lastClr="000000"/>
      </a:dk1>
      <a:lt1>
        <a:sysClr val="window" lastClr="FFFFFF"/>
      </a:lt1>
      <a:dk2>
        <a:srgbClr val="D12232"/>
      </a:dk2>
      <a:lt2>
        <a:srgbClr val="E8DBC6"/>
      </a:lt2>
      <a:accent1>
        <a:srgbClr val="EEA420"/>
      </a:accent1>
      <a:accent2>
        <a:srgbClr val="0C377B"/>
      </a:accent2>
      <a:accent3>
        <a:srgbClr val="A11E2A"/>
      </a:accent3>
      <a:accent4>
        <a:srgbClr val="27BF00"/>
      </a:accent4>
      <a:accent5>
        <a:srgbClr val="FF65AC"/>
      </a:accent5>
      <a:accent6>
        <a:srgbClr val="FF7400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Clinical Retreat.pot</Template>
  <TotalTime>7898</TotalTime>
  <Words>1247</Words>
  <Application>Microsoft Macintosh PowerPoint</Application>
  <PresentationFormat>On-screen Show (4:3)</PresentationFormat>
  <Paragraphs>298</Paragraphs>
  <Slides>23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Clinical Retreat</vt:lpstr>
      <vt:lpstr>Department of Medicine Clinical Retreat January 23, 2016 </vt:lpstr>
      <vt:lpstr>Shared Team Responsibility</vt:lpstr>
      <vt:lpstr> Modern Healthcare Transformation</vt:lpstr>
      <vt:lpstr> Modern Healthcare Transformation</vt:lpstr>
      <vt:lpstr>Transference of Risk</vt:lpstr>
      <vt:lpstr>Transference of Risk</vt:lpstr>
      <vt:lpstr> Digitization </vt:lpstr>
      <vt:lpstr> Disruptive Innovation in Science &amp; Technology </vt:lpstr>
      <vt:lpstr> The “New Consumer” of healthcare</vt:lpstr>
      <vt:lpstr> New Competencies as a Provider/Organization</vt:lpstr>
      <vt:lpstr> Shared Team Responsibility</vt:lpstr>
      <vt:lpstr>Shared Mental Models</vt:lpstr>
      <vt:lpstr>Shared Mental Models</vt:lpstr>
      <vt:lpstr>Shared Mental Models</vt:lpstr>
      <vt:lpstr>Shared Mental Models</vt:lpstr>
      <vt:lpstr> Shared Mental Model:  In Action</vt:lpstr>
      <vt:lpstr> Shared Mental Model:  In Action</vt:lpstr>
      <vt:lpstr> Shared Mental Model:  In Action</vt:lpstr>
      <vt:lpstr> Shared Mental Model:  In Action</vt:lpstr>
      <vt:lpstr> Shared Mental Model:  In Action</vt:lpstr>
      <vt:lpstr>Shared Mental Models</vt:lpstr>
      <vt:lpstr> </vt:lpstr>
      <vt:lpstr> </vt:lpstr>
    </vt:vector>
  </TitlesOfParts>
  <Company>UHHS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Brabander, Justin (jbraban1)</dc:creator>
  <cp:lastModifiedBy>Rajesh Chandra</cp:lastModifiedBy>
  <cp:revision>184</cp:revision>
  <dcterms:created xsi:type="dcterms:W3CDTF">2015-01-23T17:01:12Z</dcterms:created>
  <dcterms:modified xsi:type="dcterms:W3CDTF">2016-01-22T15:04:07Z</dcterms:modified>
</cp:coreProperties>
</file>